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8" r:id="rId2"/>
    <p:sldId id="313" r:id="rId3"/>
    <p:sldId id="292" r:id="rId4"/>
    <p:sldId id="274" r:id="rId5"/>
    <p:sldId id="314" r:id="rId6"/>
    <p:sldId id="315" r:id="rId7"/>
    <p:sldId id="332" r:id="rId8"/>
    <p:sldId id="312" r:id="rId9"/>
    <p:sldId id="331" r:id="rId10"/>
    <p:sldId id="316" r:id="rId11"/>
    <p:sldId id="317" r:id="rId12"/>
    <p:sldId id="318" r:id="rId13"/>
    <p:sldId id="320" r:id="rId14"/>
    <p:sldId id="319" r:id="rId15"/>
    <p:sldId id="321" r:id="rId16"/>
    <p:sldId id="322" r:id="rId17"/>
    <p:sldId id="323" r:id="rId18"/>
    <p:sldId id="324" r:id="rId19"/>
    <p:sldId id="325" r:id="rId20"/>
    <p:sldId id="326" r:id="rId21"/>
    <p:sldId id="327" r:id="rId22"/>
    <p:sldId id="328" r:id="rId23"/>
    <p:sldId id="294" r:id="rId24"/>
    <p:sldId id="329" r:id="rId25"/>
    <p:sldId id="311" r:id="rId26"/>
  </p:sldIdLst>
  <p:sldSz cx="12192000" cy="6858000"/>
  <p:notesSz cx="7010400" cy="119792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28"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0B0B"/>
    <a:srgbClr val="620613"/>
    <a:srgbClr val="760000"/>
    <a:srgbClr val="921212"/>
    <a:srgbClr val="9D1313"/>
    <a:srgbClr val="5D0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0" autoAdjust="0"/>
    <p:restoredTop sz="88431" autoAdjust="0"/>
  </p:normalViewPr>
  <p:slideViewPr>
    <p:cSldViewPr snapToGrid="0">
      <p:cViewPr>
        <p:scale>
          <a:sx n="75" d="100"/>
          <a:sy n="75" d="100"/>
        </p:scale>
        <p:origin x="-318" y="198"/>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037915" cy="599923"/>
          </a:xfrm>
          <a:prstGeom prst="rect">
            <a:avLst/>
          </a:prstGeom>
        </p:spPr>
        <p:txBody>
          <a:bodyPr vert="horz" lIns="146697" tIns="73349" rIns="146697" bIns="73349" rtlCol="0"/>
          <a:lstStyle>
            <a:lvl1pPr algn="l">
              <a:defRPr sz="1900"/>
            </a:lvl1pPr>
          </a:lstStyle>
          <a:p>
            <a:endParaRPr lang="es-MX"/>
          </a:p>
        </p:txBody>
      </p:sp>
      <p:sp>
        <p:nvSpPr>
          <p:cNvPr id="3" name="2 Marcador de fecha"/>
          <p:cNvSpPr>
            <a:spLocks noGrp="1"/>
          </p:cNvSpPr>
          <p:nvPr>
            <p:ph type="dt" sz="quarter" idx="1"/>
          </p:nvPr>
        </p:nvSpPr>
        <p:spPr>
          <a:xfrm>
            <a:off x="3970210" y="1"/>
            <a:ext cx="3037915" cy="599923"/>
          </a:xfrm>
          <a:prstGeom prst="rect">
            <a:avLst/>
          </a:prstGeom>
        </p:spPr>
        <p:txBody>
          <a:bodyPr vert="horz" lIns="146697" tIns="73349" rIns="146697" bIns="73349" rtlCol="0"/>
          <a:lstStyle>
            <a:lvl1pPr algn="r">
              <a:defRPr sz="1900"/>
            </a:lvl1pPr>
          </a:lstStyle>
          <a:p>
            <a:fld id="{A81CE181-F26E-4837-A6FB-ACCCC2E3F45D}" type="datetimeFigureOut">
              <a:rPr lang="es-MX" smtClean="0"/>
              <a:t>18/11/2020</a:t>
            </a:fld>
            <a:endParaRPr lang="es-MX"/>
          </a:p>
        </p:txBody>
      </p:sp>
      <p:sp>
        <p:nvSpPr>
          <p:cNvPr id="4" name="3 Marcador de pie de página"/>
          <p:cNvSpPr>
            <a:spLocks noGrp="1"/>
          </p:cNvSpPr>
          <p:nvPr>
            <p:ph type="ftr" sz="quarter" idx="2"/>
          </p:nvPr>
        </p:nvSpPr>
        <p:spPr>
          <a:xfrm>
            <a:off x="0" y="11379353"/>
            <a:ext cx="3037915" cy="597183"/>
          </a:xfrm>
          <a:prstGeom prst="rect">
            <a:avLst/>
          </a:prstGeom>
        </p:spPr>
        <p:txBody>
          <a:bodyPr vert="horz" lIns="146697" tIns="73349" rIns="146697" bIns="73349" rtlCol="0" anchor="b"/>
          <a:lstStyle>
            <a:lvl1pPr algn="l">
              <a:defRPr sz="1900"/>
            </a:lvl1pPr>
          </a:lstStyle>
          <a:p>
            <a:endParaRPr lang="es-MX"/>
          </a:p>
        </p:txBody>
      </p:sp>
      <p:sp>
        <p:nvSpPr>
          <p:cNvPr id="5" name="4 Marcador de número de diapositiva"/>
          <p:cNvSpPr>
            <a:spLocks noGrp="1"/>
          </p:cNvSpPr>
          <p:nvPr>
            <p:ph type="sldNum" sz="quarter" idx="3"/>
          </p:nvPr>
        </p:nvSpPr>
        <p:spPr>
          <a:xfrm>
            <a:off x="3970210" y="11379353"/>
            <a:ext cx="3037915" cy="597183"/>
          </a:xfrm>
          <a:prstGeom prst="rect">
            <a:avLst/>
          </a:prstGeom>
        </p:spPr>
        <p:txBody>
          <a:bodyPr vert="horz" lIns="146697" tIns="73349" rIns="146697" bIns="73349" rtlCol="0" anchor="b"/>
          <a:lstStyle>
            <a:lvl1pPr algn="r">
              <a:defRPr sz="1900"/>
            </a:lvl1pPr>
          </a:lstStyle>
          <a:p>
            <a:fld id="{79581B6C-E473-4804-8835-0DF3676EC95E}" type="slidenum">
              <a:rPr lang="es-MX" smtClean="0"/>
              <a:t>‹Nº›</a:t>
            </a:fld>
            <a:endParaRPr lang="es-MX"/>
          </a:p>
        </p:txBody>
      </p:sp>
    </p:spTree>
    <p:extLst>
      <p:ext uri="{BB962C8B-B14F-4D97-AF65-F5344CB8AC3E}">
        <p14:creationId xmlns:p14="http://schemas.microsoft.com/office/powerpoint/2010/main" val="2190310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7915" cy="599923"/>
          </a:xfrm>
          <a:prstGeom prst="rect">
            <a:avLst/>
          </a:prstGeom>
        </p:spPr>
        <p:txBody>
          <a:bodyPr vert="horz" lIns="146697" tIns="73349" rIns="146697" bIns="73349" rtlCol="0"/>
          <a:lstStyle>
            <a:lvl1pPr algn="l">
              <a:defRPr sz="1900"/>
            </a:lvl1pPr>
          </a:lstStyle>
          <a:p>
            <a:endParaRPr lang="en-US"/>
          </a:p>
        </p:txBody>
      </p:sp>
      <p:sp>
        <p:nvSpPr>
          <p:cNvPr id="3" name="Marcador de fecha 2"/>
          <p:cNvSpPr>
            <a:spLocks noGrp="1"/>
          </p:cNvSpPr>
          <p:nvPr>
            <p:ph type="dt" idx="1"/>
          </p:nvPr>
        </p:nvSpPr>
        <p:spPr>
          <a:xfrm>
            <a:off x="3970210" y="1"/>
            <a:ext cx="3037915" cy="599923"/>
          </a:xfrm>
          <a:prstGeom prst="rect">
            <a:avLst/>
          </a:prstGeom>
        </p:spPr>
        <p:txBody>
          <a:bodyPr vert="horz" lIns="146697" tIns="73349" rIns="146697" bIns="73349" rtlCol="0"/>
          <a:lstStyle>
            <a:lvl1pPr algn="r">
              <a:defRPr sz="1900"/>
            </a:lvl1pPr>
          </a:lstStyle>
          <a:p>
            <a:fld id="{2CFFBF76-C9C8-4C16-A896-0732BBA7E695}" type="datetimeFigureOut">
              <a:rPr lang="en-US" smtClean="0"/>
              <a:t>11/18/2020</a:t>
            </a:fld>
            <a:endParaRPr lang="en-US"/>
          </a:p>
        </p:txBody>
      </p:sp>
      <p:sp>
        <p:nvSpPr>
          <p:cNvPr id="4" name="Marcador de imagen de diapositiva 3"/>
          <p:cNvSpPr>
            <a:spLocks noGrp="1" noRot="1" noChangeAspect="1"/>
          </p:cNvSpPr>
          <p:nvPr>
            <p:ph type="sldImg" idx="2"/>
          </p:nvPr>
        </p:nvSpPr>
        <p:spPr>
          <a:xfrm>
            <a:off x="-88900" y="1498600"/>
            <a:ext cx="7188200" cy="4043363"/>
          </a:xfrm>
          <a:prstGeom prst="rect">
            <a:avLst/>
          </a:prstGeom>
          <a:noFill/>
          <a:ln w="12700">
            <a:solidFill>
              <a:prstClr val="black"/>
            </a:solidFill>
          </a:ln>
        </p:spPr>
        <p:txBody>
          <a:bodyPr vert="horz" lIns="146697" tIns="73349" rIns="146697" bIns="73349" rtlCol="0" anchor="ctr"/>
          <a:lstStyle/>
          <a:p>
            <a:endParaRPr lang="en-US"/>
          </a:p>
        </p:txBody>
      </p:sp>
      <p:sp>
        <p:nvSpPr>
          <p:cNvPr id="5" name="Marcador de notas 4"/>
          <p:cNvSpPr>
            <a:spLocks noGrp="1"/>
          </p:cNvSpPr>
          <p:nvPr>
            <p:ph type="body" sz="quarter" idx="3"/>
          </p:nvPr>
        </p:nvSpPr>
        <p:spPr>
          <a:xfrm>
            <a:off x="700359" y="5766380"/>
            <a:ext cx="5609684" cy="4714458"/>
          </a:xfrm>
          <a:prstGeom prst="rect">
            <a:avLst/>
          </a:prstGeom>
        </p:spPr>
        <p:txBody>
          <a:bodyPr vert="horz" lIns="146697" tIns="73349" rIns="146697" bIns="7334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11379353"/>
            <a:ext cx="3037915" cy="599923"/>
          </a:xfrm>
          <a:prstGeom prst="rect">
            <a:avLst/>
          </a:prstGeom>
        </p:spPr>
        <p:txBody>
          <a:bodyPr vert="horz" lIns="146697" tIns="73349" rIns="146697" bIns="73349" rtlCol="0" anchor="b"/>
          <a:lstStyle>
            <a:lvl1pPr algn="l">
              <a:defRPr sz="1900"/>
            </a:lvl1pPr>
          </a:lstStyle>
          <a:p>
            <a:endParaRPr lang="en-US"/>
          </a:p>
        </p:txBody>
      </p:sp>
      <p:sp>
        <p:nvSpPr>
          <p:cNvPr id="7" name="Marcador de número de diapositiva 6"/>
          <p:cNvSpPr>
            <a:spLocks noGrp="1"/>
          </p:cNvSpPr>
          <p:nvPr>
            <p:ph type="sldNum" sz="quarter" idx="5"/>
          </p:nvPr>
        </p:nvSpPr>
        <p:spPr>
          <a:xfrm>
            <a:off x="3970210" y="11379353"/>
            <a:ext cx="3037915" cy="599923"/>
          </a:xfrm>
          <a:prstGeom prst="rect">
            <a:avLst/>
          </a:prstGeom>
        </p:spPr>
        <p:txBody>
          <a:bodyPr vert="horz" lIns="146697" tIns="73349" rIns="146697" bIns="73349" rtlCol="0" anchor="b"/>
          <a:lstStyle>
            <a:lvl1pPr algn="r">
              <a:defRPr sz="1900"/>
            </a:lvl1pPr>
          </a:lstStyle>
          <a:p>
            <a:fld id="{18F90E17-06E0-441B-893F-E78515B99B47}" type="slidenum">
              <a:rPr lang="en-US" smtClean="0"/>
              <a:t>‹Nº›</a:t>
            </a:fld>
            <a:endParaRPr lang="en-US"/>
          </a:p>
        </p:txBody>
      </p:sp>
    </p:spTree>
    <p:extLst>
      <p:ext uri="{BB962C8B-B14F-4D97-AF65-F5344CB8AC3E}">
        <p14:creationId xmlns:p14="http://schemas.microsoft.com/office/powerpoint/2010/main" val="256043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8F90E17-06E0-441B-893F-E78515B99B47}" type="slidenum">
              <a:rPr lang="en-US" smtClean="0"/>
              <a:t>11</a:t>
            </a:fld>
            <a:endParaRPr lang="en-US"/>
          </a:p>
        </p:txBody>
      </p:sp>
    </p:spTree>
    <p:extLst>
      <p:ext uri="{BB962C8B-B14F-4D97-AF65-F5344CB8AC3E}">
        <p14:creationId xmlns:p14="http://schemas.microsoft.com/office/powerpoint/2010/main" val="213557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8F90E17-06E0-441B-893F-E78515B99B47}" type="slidenum">
              <a:rPr lang="en-US" smtClean="0"/>
              <a:t>21</a:t>
            </a:fld>
            <a:endParaRPr lang="en-US"/>
          </a:p>
        </p:txBody>
      </p:sp>
    </p:spTree>
    <p:extLst>
      <p:ext uri="{BB962C8B-B14F-4D97-AF65-F5344CB8AC3E}">
        <p14:creationId xmlns:p14="http://schemas.microsoft.com/office/powerpoint/2010/main" val="99918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3F57E9C6-F82A-45A7-83D2-5CAA6C1DE919}" type="datetimeFigureOut">
              <a:rPr lang="es-MX" smtClean="0"/>
              <a:t>18/11/2020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853C291-645D-4943-AD72-5E9D9E286649}" type="slidenum">
              <a:rPr lang="es-MX" smtClean="0"/>
              <a:t>‹Nº›</a:t>
            </a:fld>
            <a:endParaRPr lang="es-MX"/>
          </a:p>
        </p:txBody>
      </p:sp>
    </p:spTree>
    <p:extLst>
      <p:ext uri="{BB962C8B-B14F-4D97-AF65-F5344CB8AC3E}">
        <p14:creationId xmlns:p14="http://schemas.microsoft.com/office/powerpoint/2010/main" val="102709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F57E9C6-F82A-45A7-83D2-5CAA6C1DE919}" type="datetimeFigureOut">
              <a:rPr lang="es-MX" smtClean="0"/>
              <a:t>18/11/2020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853C291-645D-4943-AD72-5E9D9E286649}" type="slidenum">
              <a:rPr lang="es-MX" smtClean="0"/>
              <a:t>‹Nº›</a:t>
            </a:fld>
            <a:endParaRPr lang="es-MX"/>
          </a:p>
        </p:txBody>
      </p:sp>
    </p:spTree>
    <p:extLst>
      <p:ext uri="{BB962C8B-B14F-4D97-AF65-F5344CB8AC3E}">
        <p14:creationId xmlns:p14="http://schemas.microsoft.com/office/powerpoint/2010/main" val="206700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F57E9C6-F82A-45A7-83D2-5CAA6C1DE919}" type="datetimeFigureOut">
              <a:rPr lang="es-MX" smtClean="0"/>
              <a:t>18/11/2020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853C291-645D-4943-AD72-5E9D9E286649}" type="slidenum">
              <a:rPr lang="es-MX" smtClean="0"/>
              <a:t>‹Nº›</a:t>
            </a:fld>
            <a:endParaRPr lang="es-MX"/>
          </a:p>
        </p:txBody>
      </p:sp>
    </p:spTree>
    <p:extLst>
      <p:ext uri="{BB962C8B-B14F-4D97-AF65-F5344CB8AC3E}">
        <p14:creationId xmlns:p14="http://schemas.microsoft.com/office/powerpoint/2010/main" val="429020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F57E9C6-F82A-45A7-83D2-5CAA6C1DE919}" type="datetimeFigureOut">
              <a:rPr lang="es-MX" smtClean="0"/>
              <a:t>18/11/2020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853C291-645D-4943-AD72-5E9D9E286649}" type="slidenum">
              <a:rPr lang="es-MX" smtClean="0"/>
              <a:t>‹Nº›</a:t>
            </a:fld>
            <a:endParaRPr lang="es-MX"/>
          </a:p>
        </p:txBody>
      </p:sp>
    </p:spTree>
    <p:extLst>
      <p:ext uri="{BB962C8B-B14F-4D97-AF65-F5344CB8AC3E}">
        <p14:creationId xmlns:p14="http://schemas.microsoft.com/office/powerpoint/2010/main" val="424105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F57E9C6-F82A-45A7-83D2-5CAA6C1DE919}" type="datetimeFigureOut">
              <a:rPr lang="es-MX" smtClean="0"/>
              <a:t>18/11/2020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853C291-645D-4943-AD72-5E9D9E286649}" type="slidenum">
              <a:rPr lang="es-MX" smtClean="0"/>
              <a:t>‹Nº›</a:t>
            </a:fld>
            <a:endParaRPr lang="es-MX"/>
          </a:p>
        </p:txBody>
      </p:sp>
    </p:spTree>
    <p:extLst>
      <p:ext uri="{BB962C8B-B14F-4D97-AF65-F5344CB8AC3E}">
        <p14:creationId xmlns:p14="http://schemas.microsoft.com/office/powerpoint/2010/main" val="365339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3F57E9C6-F82A-45A7-83D2-5CAA6C1DE919}" type="datetimeFigureOut">
              <a:rPr lang="es-MX" smtClean="0"/>
              <a:t>18/11/2020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853C291-645D-4943-AD72-5E9D9E286649}" type="slidenum">
              <a:rPr lang="es-MX" smtClean="0"/>
              <a:t>‹Nº›</a:t>
            </a:fld>
            <a:endParaRPr lang="es-MX"/>
          </a:p>
        </p:txBody>
      </p:sp>
    </p:spTree>
    <p:extLst>
      <p:ext uri="{BB962C8B-B14F-4D97-AF65-F5344CB8AC3E}">
        <p14:creationId xmlns:p14="http://schemas.microsoft.com/office/powerpoint/2010/main" val="333360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3F57E9C6-F82A-45A7-83D2-5CAA6C1DE919}" type="datetimeFigureOut">
              <a:rPr lang="es-MX" smtClean="0"/>
              <a:t>18/11/2020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2853C291-645D-4943-AD72-5E9D9E286649}" type="slidenum">
              <a:rPr lang="es-MX" smtClean="0"/>
              <a:t>‹Nº›</a:t>
            </a:fld>
            <a:endParaRPr lang="es-MX"/>
          </a:p>
        </p:txBody>
      </p:sp>
    </p:spTree>
    <p:extLst>
      <p:ext uri="{BB962C8B-B14F-4D97-AF65-F5344CB8AC3E}">
        <p14:creationId xmlns:p14="http://schemas.microsoft.com/office/powerpoint/2010/main" val="288029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3F57E9C6-F82A-45A7-83D2-5CAA6C1DE919}" type="datetimeFigureOut">
              <a:rPr lang="es-MX" smtClean="0"/>
              <a:t>18/11/2020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2853C291-645D-4943-AD72-5E9D9E286649}" type="slidenum">
              <a:rPr lang="es-MX" smtClean="0"/>
              <a:t>‹Nº›</a:t>
            </a:fld>
            <a:endParaRPr lang="es-MX"/>
          </a:p>
        </p:txBody>
      </p:sp>
    </p:spTree>
    <p:extLst>
      <p:ext uri="{BB962C8B-B14F-4D97-AF65-F5344CB8AC3E}">
        <p14:creationId xmlns:p14="http://schemas.microsoft.com/office/powerpoint/2010/main" val="155026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F57E9C6-F82A-45A7-83D2-5CAA6C1DE919}" type="datetimeFigureOut">
              <a:rPr lang="es-MX" smtClean="0"/>
              <a:t>18/11/2020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2853C291-645D-4943-AD72-5E9D9E286649}" type="slidenum">
              <a:rPr lang="es-MX" smtClean="0"/>
              <a:t>‹Nº›</a:t>
            </a:fld>
            <a:endParaRPr lang="es-MX"/>
          </a:p>
        </p:txBody>
      </p:sp>
    </p:spTree>
    <p:extLst>
      <p:ext uri="{BB962C8B-B14F-4D97-AF65-F5344CB8AC3E}">
        <p14:creationId xmlns:p14="http://schemas.microsoft.com/office/powerpoint/2010/main" val="376159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F57E9C6-F82A-45A7-83D2-5CAA6C1DE919}" type="datetimeFigureOut">
              <a:rPr lang="es-MX" smtClean="0"/>
              <a:t>18/11/2020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853C291-645D-4943-AD72-5E9D9E286649}" type="slidenum">
              <a:rPr lang="es-MX" smtClean="0"/>
              <a:t>‹Nº›</a:t>
            </a:fld>
            <a:endParaRPr lang="es-MX"/>
          </a:p>
        </p:txBody>
      </p:sp>
    </p:spTree>
    <p:extLst>
      <p:ext uri="{BB962C8B-B14F-4D97-AF65-F5344CB8AC3E}">
        <p14:creationId xmlns:p14="http://schemas.microsoft.com/office/powerpoint/2010/main" val="385969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F57E9C6-F82A-45A7-83D2-5CAA6C1DE919}" type="datetimeFigureOut">
              <a:rPr lang="es-MX" smtClean="0"/>
              <a:t>18/11/2020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853C291-645D-4943-AD72-5E9D9E286649}" type="slidenum">
              <a:rPr lang="es-MX" smtClean="0"/>
              <a:t>‹Nº›</a:t>
            </a:fld>
            <a:endParaRPr lang="es-MX"/>
          </a:p>
        </p:txBody>
      </p:sp>
    </p:spTree>
    <p:extLst>
      <p:ext uri="{BB962C8B-B14F-4D97-AF65-F5344CB8AC3E}">
        <p14:creationId xmlns:p14="http://schemas.microsoft.com/office/powerpoint/2010/main" val="88452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7E9C6-F82A-45A7-83D2-5CAA6C1DE919}" type="datetimeFigureOut">
              <a:rPr lang="es-MX" smtClean="0"/>
              <a:t>18/11/2020</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3C291-645D-4943-AD72-5E9D9E286649}" type="slidenum">
              <a:rPr lang="es-MX" smtClean="0"/>
              <a:t>‹Nº›</a:t>
            </a:fld>
            <a:endParaRPr lang="es-MX"/>
          </a:p>
        </p:txBody>
      </p:sp>
    </p:spTree>
    <p:extLst>
      <p:ext uri="{BB962C8B-B14F-4D97-AF65-F5344CB8AC3E}">
        <p14:creationId xmlns:p14="http://schemas.microsoft.com/office/powerpoint/2010/main" val="72632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www.pueblacapital.gob.mx/media/k2/items/cache/6ec9666b43eacfadf7eb122931200444_XL.jpg?t=-62169984000"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pueblacapital.gob.mx/media/k2/items/cache/2e3e1164294464e30f5a37fd32ac52a1_XL.jpg?t=-62169984000"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obiernoabierto.pueblacapital.gob.mx/transparencia_file/sindicatura/2019/77.fracc.01.sipot/cod.etica.ayto.puebla.pdf"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4"/>
          <p:cNvSpPr>
            <a:spLocks noChangeArrowheads="1"/>
          </p:cNvSpPr>
          <p:nvPr/>
        </p:nvSpPr>
        <p:spPr bwMode="auto">
          <a:xfrm>
            <a:off x="561474" y="1207004"/>
            <a:ext cx="11261558"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s-MX" altLang="es-MX" sz="4400" b="1" dirty="0" smtClean="0">
                <a:solidFill>
                  <a:srgbClr val="7F1812"/>
                </a:solidFill>
                <a:latin typeface="Century Gothic" panose="020B0502020202020204" pitchFamily="34" charset="0"/>
              </a:rPr>
              <a:t>Curso de Sensibilización en la Norma </a:t>
            </a:r>
            <a:r>
              <a:rPr lang="es-MX" altLang="es-MX" sz="4400" b="1" dirty="0">
                <a:solidFill>
                  <a:srgbClr val="7F1812"/>
                </a:solidFill>
                <a:latin typeface="Century Gothic" panose="020B0502020202020204" pitchFamily="34" charset="0"/>
              </a:rPr>
              <a:t>Mexicana </a:t>
            </a:r>
          </a:p>
          <a:p>
            <a:pPr lvl="0" algn="ctr"/>
            <a:r>
              <a:rPr lang="es-MX" altLang="es-MX" sz="4400" b="1" dirty="0">
                <a:solidFill>
                  <a:srgbClr val="7F1812"/>
                </a:solidFill>
                <a:latin typeface="Century Gothic" panose="020B0502020202020204" pitchFamily="34" charset="0"/>
              </a:rPr>
              <a:t>NMX-R-025-SCFI-2015 </a:t>
            </a:r>
            <a:br>
              <a:rPr lang="es-MX" altLang="es-MX" sz="4400" b="1" dirty="0">
                <a:solidFill>
                  <a:srgbClr val="7F1812"/>
                </a:solidFill>
                <a:latin typeface="Century Gothic" panose="020B0502020202020204" pitchFamily="34" charset="0"/>
              </a:rPr>
            </a:br>
            <a:r>
              <a:rPr lang="es-MX" altLang="es-MX" sz="4400" b="1" dirty="0">
                <a:solidFill>
                  <a:schemeClr val="tx1">
                    <a:lumMod val="75000"/>
                    <a:lumOff val="25000"/>
                  </a:schemeClr>
                </a:solidFill>
                <a:latin typeface="Century Gothic" panose="020B0502020202020204" pitchFamily="34" charset="0"/>
              </a:rPr>
              <a:t>en  Igualdad Laboral y No Discriminación</a:t>
            </a:r>
            <a:r>
              <a:rPr lang="es-MX" altLang="es-MX" sz="4400" b="1" dirty="0">
                <a:solidFill>
                  <a:srgbClr val="7F1812"/>
                </a:solidFill>
                <a:latin typeface="Century Gothic" panose="020B0502020202020204" pitchFamily="34" charset="0"/>
              </a:rPr>
              <a:t/>
            </a:r>
            <a:br>
              <a:rPr lang="es-MX" altLang="es-MX" sz="4400" b="1" dirty="0">
                <a:solidFill>
                  <a:srgbClr val="7F1812"/>
                </a:solidFill>
                <a:latin typeface="Century Gothic" panose="020B0502020202020204" pitchFamily="34" charset="0"/>
              </a:rPr>
            </a:br>
            <a:endParaRPr lang="es-MX" altLang="es-MX" sz="4400" b="1" dirty="0">
              <a:solidFill>
                <a:srgbClr val="7F1812"/>
              </a:solidFill>
              <a:latin typeface="Century Gothic" panose="020B0502020202020204" pitchFamily="34" charset="0"/>
            </a:endParaRPr>
          </a:p>
        </p:txBody>
      </p:sp>
      <p:sp>
        <p:nvSpPr>
          <p:cNvPr id="90" name="Rectangle 88"/>
          <p:cNvSpPr>
            <a:spLocks noChangeArrowheads="1"/>
          </p:cNvSpPr>
          <p:nvPr/>
        </p:nvSpPr>
        <p:spPr bwMode="auto">
          <a:xfrm>
            <a:off x="3033128" y="4126565"/>
            <a:ext cx="63182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3000" b="0" i="0" u="none" strike="noStrike" cap="none" normalizeH="0" baseline="0" dirty="0">
                <a:ln>
                  <a:noFill/>
                </a:ln>
                <a:solidFill>
                  <a:srgbClr val="333333"/>
                </a:solidFill>
                <a:effectLst/>
                <a:latin typeface="Century Gothic" panose="020B0502020202020204" pitchFamily="34" charset="0"/>
              </a:rPr>
              <a:t>SECRETARÍA DE ADMINISTRACIÓN</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91" name="Line 89"/>
          <p:cNvSpPr>
            <a:spLocks noChangeShapeType="1"/>
          </p:cNvSpPr>
          <p:nvPr/>
        </p:nvSpPr>
        <p:spPr bwMode="auto">
          <a:xfrm>
            <a:off x="3112304" y="3994151"/>
            <a:ext cx="5937250"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8" name="Picture 2">
            <a:extLst>
              <a:ext uri="{FF2B5EF4-FFF2-40B4-BE49-F238E27FC236}">
                <a16:creationId xmlns="" xmlns:a16="http://schemas.microsoft.com/office/drawing/2014/main" id="{8FF9A255-2C94-4857-BB49-B9E5BBD822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3246" y="4546580"/>
            <a:ext cx="18780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9351378" y="6024282"/>
            <a:ext cx="2629951" cy="400110"/>
          </a:xfrm>
          <a:prstGeom prst="rect">
            <a:avLst/>
          </a:prstGeom>
          <a:noFill/>
        </p:spPr>
        <p:txBody>
          <a:bodyPr wrap="square" rtlCol="0">
            <a:spAutoFit/>
          </a:bodyPr>
          <a:lstStyle/>
          <a:p>
            <a:pPr algn="r"/>
            <a:r>
              <a:rPr lang="es-MX" sz="2000" dirty="0" smtClean="0">
                <a:solidFill>
                  <a:srgbClr val="5D0B0B"/>
                </a:solidFill>
              </a:rPr>
              <a:t>Noviembre 2020</a:t>
            </a:r>
            <a:endParaRPr lang="es-MX" sz="2000" dirty="0">
              <a:solidFill>
                <a:srgbClr val="5D0B0B"/>
              </a:solidFill>
            </a:endParaRPr>
          </a:p>
        </p:txBody>
      </p:sp>
    </p:spTree>
    <p:extLst>
      <p:ext uri="{BB962C8B-B14F-4D97-AF65-F5344CB8AC3E}">
        <p14:creationId xmlns:p14="http://schemas.microsoft.com/office/powerpoint/2010/main" val="3499898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4539912" y="193713"/>
            <a:ext cx="75681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3200" b="1" dirty="0">
                <a:solidFill>
                  <a:schemeClr val="tx1">
                    <a:lumMod val="75000"/>
                    <a:lumOff val="25000"/>
                  </a:schemeClr>
                </a:solidFill>
                <a:latin typeface="Century Gothic" panose="020B0502020202020204" pitchFamily="34" charset="0"/>
              </a:rPr>
              <a:t>5</a:t>
            </a:r>
            <a:r>
              <a:rPr lang="es-MX" altLang="es-MX" sz="3200" b="1" dirty="0" smtClean="0">
                <a:solidFill>
                  <a:schemeClr val="tx1">
                    <a:lumMod val="75000"/>
                    <a:lumOff val="25000"/>
                  </a:schemeClr>
                </a:solidFill>
                <a:latin typeface="Century Gothic" panose="020B0502020202020204" pitchFamily="34" charset="0"/>
              </a:rPr>
              <a:t>. </a:t>
            </a:r>
            <a:r>
              <a:rPr lang="es-MX" altLang="es-MX" sz="3200" b="1" dirty="0">
                <a:solidFill>
                  <a:srgbClr val="921212"/>
                </a:solidFill>
                <a:latin typeface="Century Gothic" panose="020B0502020202020204" pitchFamily="34" charset="0"/>
              </a:rPr>
              <a:t>Lenguaje Incluyente y No sexista</a:t>
            </a:r>
            <a:endParaRPr kumimoji="0" lang="es-MX" altLang="es-MX" sz="1600" b="1" i="0" u="none" strike="noStrike" kern="1200" cap="none" spc="0" normalizeH="0" baseline="0" noProof="0" dirty="0">
              <a:ln>
                <a:noFill/>
              </a:ln>
              <a:solidFill>
                <a:srgbClr val="921212"/>
              </a:solidFill>
              <a:effectLst/>
              <a:uLnTx/>
              <a:uFillTx/>
              <a:latin typeface="Century Gothic" panose="020B0502020202020204" pitchFamily="34" charset="0"/>
            </a:endParaRPr>
          </a:p>
        </p:txBody>
      </p:sp>
      <p:sp>
        <p:nvSpPr>
          <p:cNvPr id="124" name="Line 9"/>
          <p:cNvSpPr>
            <a:spLocks noChangeShapeType="1"/>
          </p:cNvSpPr>
          <p:nvPr/>
        </p:nvSpPr>
        <p:spPr bwMode="auto">
          <a:xfrm>
            <a:off x="6150217" y="700275"/>
            <a:ext cx="5957888"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Rectangle 11"/>
          <p:cNvSpPr>
            <a:spLocks noChangeArrowheads="1"/>
          </p:cNvSpPr>
          <p:nvPr/>
        </p:nvSpPr>
        <p:spPr bwMode="auto">
          <a:xfrm>
            <a:off x="836935" y="1274223"/>
            <a:ext cx="10518129"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defRPr/>
            </a:pPr>
            <a:r>
              <a:rPr lang="es-MX" altLang="es-MX" sz="2000" dirty="0">
                <a:solidFill>
                  <a:schemeClr val="tx1">
                    <a:lumMod val="75000"/>
                    <a:lumOff val="25000"/>
                  </a:schemeClr>
                </a:solidFill>
                <a:latin typeface="Century Gothic" panose="020B0502020202020204" pitchFamily="34" charset="0"/>
              </a:rPr>
              <a:t>Para garantizar una comunicación que no discrimine, el mensaje debe diseñarse en términos de </a:t>
            </a:r>
            <a:r>
              <a:rPr lang="es-MX" altLang="es-MX" sz="2000" b="1" dirty="0">
                <a:solidFill>
                  <a:schemeClr val="tx1">
                    <a:lumMod val="75000"/>
                    <a:lumOff val="25000"/>
                  </a:schemeClr>
                </a:solidFill>
                <a:latin typeface="Century Gothic" panose="020B0502020202020204" pitchFamily="34" charset="0"/>
              </a:rPr>
              <a:t>igualdad efectiva entre mujeres y hombres </a:t>
            </a:r>
            <a:r>
              <a:rPr lang="es-MX" altLang="es-MX" sz="2000" dirty="0">
                <a:solidFill>
                  <a:schemeClr val="tx1">
                    <a:lumMod val="75000"/>
                    <a:lumOff val="25000"/>
                  </a:schemeClr>
                </a:solidFill>
                <a:latin typeface="Century Gothic" panose="020B0502020202020204" pitchFamily="34" charset="0"/>
              </a:rPr>
              <a:t>en cuanto a derechos, libertades, recursos y oportunidades de todos los tipos de participación. Un lenguaje incluyente y no sexista debe:</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MX" altLang="es-MX"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54" name="Rectangle 15"/>
          <p:cNvSpPr>
            <a:spLocks noChangeArrowheads="1"/>
          </p:cNvSpPr>
          <p:nvPr/>
        </p:nvSpPr>
        <p:spPr bwMode="auto">
          <a:xfrm>
            <a:off x="1009651" y="2709346"/>
            <a:ext cx="6622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es-MX" altLang="es-MX" sz="2400" b="1" dirty="0">
                <a:solidFill>
                  <a:srgbClr val="9D1313"/>
                </a:solidFill>
                <a:latin typeface="Century Gothic" panose="020B0502020202020204" pitchFamily="34" charset="0"/>
              </a:rPr>
              <a:t>Visibilizar y no excluir</a:t>
            </a:r>
            <a:r>
              <a:rPr lang="es-MX" altLang="es-MX" sz="1900" dirty="0">
                <a:solidFill>
                  <a:srgbClr val="333333"/>
                </a:solidFill>
                <a:latin typeface="Century Gothic" panose="020B0502020202020204" pitchFamily="34" charset="0"/>
              </a:rPr>
              <a:t>:</a:t>
            </a:r>
          </a:p>
        </p:txBody>
      </p:sp>
      <p:sp>
        <p:nvSpPr>
          <p:cNvPr id="4356" name="Rectangle 17"/>
          <p:cNvSpPr>
            <a:spLocks noChangeArrowheads="1"/>
          </p:cNvSpPr>
          <p:nvPr/>
        </p:nvSpPr>
        <p:spPr bwMode="auto">
          <a:xfrm>
            <a:off x="1639064" y="3288063"/>
            <a:ext cx="9716000"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s-MX" sz="2000" dirty="0">
                <a:solidFill>
                  <a:schemeClr val="tx1">
                    <a:lumMod val="75000"/>
                    <a:lumOff val="25000"/>
                  </a:schemeClr>
                </a:solidFill>
                <a:latin typeface="Avenir-Book" pitchFamily="2" charset="0"/>
              </a:rPr>
              <a:t>• Recordar siempre que la población está compuesta por mujeres y varones.</a:t>
            </a:r>
          </a:p>
          <a:p>
            <a:pPr algn="just"/>
            <a:r>
              <a:rPr lang="es-MX" sz="2000" dirty="0">
                <a:solidFill>
                  <a:schemeClr val="tx1">
                    <a:lumMod val="75000"/>
                    <a:lumOff val="25000"/>
                  </a:schemeClr>
                </a:solidFill>
                <a:latin typeface="Avenir-Book" pitchFamily="2" charset="0"/>
              </a:rPr>
              <a:t>• Que las mujeres deben ser visibles en el lenguaje, deben ser nombradas.</a:t>
            </a:r>
          </a:p>
          <a:p>
            <a:pPr algn="just"/>
            <a:r>
              <a:rPr lang="es-MX" sz="2000" dirty="0">
                <a:solidFill>
                  <a:schemeClr val="tx1">
                    <a:lumMod val="75000"/>
                    <a:lumOff val="25000"/>
                  </a:schemeClr>
                </a:solidFill>
                <a:latin typeface="Avenir-Book" pitchFamily="2" charset="0"/>
              </a:rPr>
              <a:t>• Buscar favorecer la representación de las mujeres y los varones en el lenguaje en relaciones de igualdad y colaboración.</a:t>
            </a:r>
          </a:p>
          <a:p>
            <a:pPr algn="just"/>
            <a:r>
              <a:rPr lang="es-MX" sz="2000" dirty="0">
                <a:solidFill>
                  <a:schemeClr val="tx1">
                    <a:lumMod val="75000"/>
                    <a:lumOff val="25000"/>
                  </a:schemeClr>
                </a:solidFill>
                <a:latin typeface="Avenir-Book" pitchFamily="2" charset="0"/>
              </a:rPr>
              <a:t>• Evitar el uso del masculino genérico.</a:t>
            </a:r>
          </a:p>
          <a:p>
            <a:pPr algn="just"/>
            <a:r>
              <a:rPr lang="es-MX" sz="2000" dirty="0">
                <a:solidFill>
                  <a:schemeClr val="tx1">
                    <a:lumMod val="75000"/>
                    <a:lumOff val="25000"/>
                  </a:schemeClr>
                </a:solidFill>
                <a:latin typeface="Avenir-Book" pitchFamily="2" charset="0"/>
              </a:rPr>
              <a:t>• Tener presente que la lengua cuenta con los recursos suficientes para evitar el androcentrismo.</a:t>
            </a:r>
          </a:p>
          <a:p>
            <a:pPr algn="just"/>
            <a:r>
              <a:rPr lang="es-MX" sz="2000" dirty="0">
                <a:solidFill>
                  <a:schemeClr val="tx1">
                    <a:lumMod val="75000"/>
                    <a:lumOff val="25000"/>
                  </a:schemeClr>
                </a:solidFill>
                <a:latin typeface="Avenir-Book" pitchFamily="2" charset="0"/>
              </a:rPr>
              <a:t>• Nombrar de acuerdo con el sexo de cada persona.</a:t>
            </a:r>
          </a:p>
          <a:p>
            <a:pPr lvl="0">
              <a:defRPr/>
            </a:pPr>
            <a:endParaRPr lang="es-MX" altLang="es-MX" sz="1900" b="1" dirty="0">
              <a:solidFill>
                <a:schemeClr val="tx1">
                  <a:lumMod val="75000"/>
                  <a:lumOff val="25000"/>
                </a:schemeClr>
              </a:solidFill>
              <a:latin typeface="Century Gothic" panose="020B0502020202020204" pitchFamily="34" charset="0"/>
            </a:endParaRPr>
          </a:p>
        </p:txBody>
      </p:sp>
      <p:sp>
        <p:nvSpPr>
          <p:cNvPr id="112" name="Freeform 311"/>
          <p:cNvSpPr>
            <a:spLocks/>
          </p:cNvSpPr>
          <p:nvPr/>
        </p:nvSpPr>
        <p:spPr bwMode="auto">
          <a:xfrm>
            <a:off x="344488" y="2621298"/>
            <a:ext cx="534988" cy="536575"/>
          </a:xfrm>
          <a:custGeom>
            <a:avLst/>
            <a:gdLst>
              <a:gd name="T0" fmla="*/ 337 w 337"/>
              <a:gd name="T1" fmla="*/ 169 h 338"/>
              <a:gd name="T2" fmla="*/ 334 w 337"/>
              <a:gd name="T3" fmla="*/ 203 h 338"/>
              <a:gd name="T4" fmla="*/ 324 w 337"/>
              <a:gd name="T5" fmla="*/ 234 h 338"/>
              <a:gd name="T6" fmla="*/ 308 w 337"/>
              <a:gd name="T7" fmla="*/ 263 h 338"/>
              <a:gd name="T8" fmla="*/ 288 w 337"/>
              <a:gd name="T9" fmla="*/ 288 h 338"/>
              <a:gd name="T10" fmla="*/ 263 w 337"/>
              <a:gd name="T11" fmla="*/ 308 h 338"/>
              <a:gd name="T12" fmla="*/ 234 w 337"/>
              <a:gd name="T13" fmla="*/ 324 h 338"/>
              <a:gd name="T14" fmla="*/ 202 w 337"/>
              <a:gd name="T15" fmla="*/ 335 h 338"/>
              <a:gd name="T16" fmla="*/ 168 w 337"/>
              <a:gd name="T17" fmla="*/ 338 h 338"/>
              <a:gd name="T18" fmla="*/ 151 w 337"/>
              <a:gd name="T19" fmla="*/ 337 h 338"/>
              <a:gd name="T20" fmla="*/ 118 w 337"/>
              <a:gd name="T21" fmla="*/ 330 h 338"/>
              <a:gd name="T22" fmla="*/ 88 w 337"/>
              <a:gd name="T23" fmla="*/ 317 h 338"/>
              <a:gd name="T24" fmla="*/ 61 w 337"/>
              <a:gd name="T25" fmla="*/ 299 h 338"/>
              <a:gd name="T26" fmla="*/ 38 w 337"/>
              <a:gd name="T27" fmla="*/ 276 h 338"/>
              <a:gd name="T28" fmla="*/ 20 w 337"/>
              <a:gd name="T29" fmla="*/ 249 h 338"/>
              <a:gd name="T30" fmla="*/ 8 w 337"/>
              <a:gd name="T31" fmla="*/ 219 h 338"/>
              <a:gd name="T32" fmla="*/ 1 w 337"/>
              <a:gd name="T33" fmla="*/ 186 h 338"/>
              <a:gd name="T34" fmla="*/ 0 w 337"/>
              <a:gd name="T35" fmla="*/ 169 h 338"/>
              <a:gd name="T36" fmla="*/ 3 w 337"/>
              <a:gd name="T37" fmla="*/ 135 h 338"/>
              <a:gd name="T38" fmla="*/ 13 w 337"/>
              <a:gd name="T39" fmla="*/ 104 h 338"/>
              <a:gd name="T40" fmla="*/ 29 w 337"/>
              <a:gd name="T41" fmla="*/ 75 h 338"/>
              <a:gd name="T42" fmla="*/ 49 w 337"/>
              <a:gd name="T43" fmla="*/ 50 h 338"/>
              <a:gd name="T44" fmla="*/ 74 w 337"/>
              <a:gd name="T45" fmla="*/ 29 h 338"/>
              <a:gd name="T46" fmla="*/ 103 w 337"/>
              <a:gd name="T47" fmla="*/ 13 h 338"/>
              <a:gd name="T48" fmla="*/ 134 w 337"/>
              <a:gd name="T49" fmla="*/ 3 h 338"/>
              <a:gd name="T50" fmla="*/ 168 w 337"/>
              <a:gd name="T51" fmla="*/ 0 h 338"/>
              <a:gd name="T52" fmla="*/ 185 w 337"/>
              <a:gd name="T53" fmla="*/ 1 h 338"/>
              <a:gd name="T54" fmla="*/ 219 w 337"/>
              <a:gd name="T55" fmla="*/ 8 h 338"/>
              <a:gd name="T56" fmla="*/ 249 w 337"/>
              <a:gd name="T57" fmla="*/ 20 h 338"/>
              <a:gd name="T58" fmla="*/ 276 w 337"/>
              <a:gd name="T59" fmla="*/ 38 h 338"/>
              <a:gd name="T60" fmla="*/ 299 w 337"/>
              <a:gd name="T61" fmla="*/ 62 h 338"/>
              <a:gd name="T62" fmla="*/ 317 w 337"/>
              <a:gd name="T63" fmla="*/ 89 h 338"/>
              <a:gd name="T64" fmla="*/ 329 w 337"/>
              <a:gd name="T65" fmla="*/ 119 h 338"/>
              <a:gd name="T66" fmla="*/ 336 w 337"/>
              <a:gd name="T67" fmla="*/ 152 h 338"/>
              <a:gd name="T68" fmla="*/ 337 w 337"/>
              <a:gd name="T69" fmla="*/ 16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7" h="338">
                <a:moveTo>
                  <a:pt x="337" y="169"/>
                </a:moveTo>
                <a:lnTo>
                  <a:pt x="337" y="169"/>
                </a:lnTo>
                <a:lnTo>
                  <a:pt x="336" y="186"/>
                </a:lnTo>
                <a:lnTo>
                  <a:pt x="334" y="203"/>
                </a:lnTo>
                <a:lnTo>
                  <a:pt x="329" y="219"/>
                </a:lnTo>
                <a:lnTo>
                  <a:pt x="324" y="234"/>
                </a:lnTo>
                <a:lnTo>
                  <a:pt x="317" y="249"/>
                </a:lnTo>
                <a:lnTo>
                  <a:pt x="308" y="263"/>
                </a:lnTo>
                <a:lnTo>
                  <a:pt x="299" y="276"/>
                </a:lnTo>
                <a:lnTo>
                  <a:pt x="288" y="288"/>
                </a:lnTo>
                <a:lnTo>
                  <a:pt x="276" y="299"/>
                </a:lnTo>
                <a:lnTo>
                  <a:pt x="263" y="308"/>
                </a:lnTo>
                <a:lnTo>
                  <a:pt x="249" y="317"/>
                </a:lnTo>
                <a:lnTo>
                  <a:pt x="234" y="324"/>
                </a:lnTo>
                <a:lnTo>
                  <a:pt x="219" y="330"/>
                </a:lnTo>
                <a:lnTo>
                  <a:pt x="202" y="335"/>
                </a:lnTo>
                <a:lnTo>
                  <a:pt x="185" y="337"/>
                </a:lnTo>
                <a:lnTo>
                  <a:pt x="168" y="338"/>
                </a:lnTo>
                <a:lnTo>
                  <a:pt x="168" y="338"/>
                </a:lnTo>
                <a:lnTo>
                  <a:pt x="151" y="337"/>
                </a:lnTo>
                <a:lnTo>
                  <a:pt x="134" y="335"/>
                </a:lnTo>
                <a:lnTo>
                  <a:pt x="118" y="330"/>
                </a:lnTo>
                <a:lnTo>
                  <a:pt x="103" y="324"/>
                </a:lnTo>
                <a:lnTo>
                  <a:pt x="88" y="317"/>
                </a:lnTo>
                <a:lnTo>
                  <a:pt x="74" y="308"/>
                </a:lnTo>
                <a:lnTo>
                  <a:pt x="61" y="299"/>
                </a:lnTo>
                <a:lnTo>
                  <a:pt x="49" y="288"/>
                </a:lnTo>
                <a:lnTo>
                  <a:pt x="38" y="276"/>
                </a:lnTo>
                <a:lnTo>
                  <a:pt x="29" y="263"/>
                </a:lnTo>
                <a:lnTo>
                  <a:pt x="20" y="249"/>
                </a:lnTo>
                <a:lnTo>
                  <a:pt x="13" y="234"/>
                </a:lnTo>
                <a:lnTo>
                  <a:pt x="8" y="219"/>
                </a:lnTo>
                <a:lnTo>
                  <a:pt x="3" y="203"/>
                </a:lnTo>
                <a:lnTo>
                  <a:pt x="1" y="186"/>
                </a:lnTo>
                <a:lnTo>
                  <a:pt x="0" y="169"/>
                </a:lnTo>
                <a:lnTo>
                  <a:pt x="0" y="169"/>
                </a:lnTo>
                <a:lnTo>
                  <a:pt x="1" y="152"/>
                </a:lnTo>
                <a:lnTo>
                  <a:pt x="3" y="135"/>
                </a:lnTo>
                <a:lnTo>
                  <a:pt x="8" y="119"/>
                </a:lnTo>
                <a:lnTo>
                  <a:pt x="13" y="104"/>
                </a:lnTo>
                <a:lnTo>
                  <a:pt x="20" y="89"/>
                </a:lnTo>
                <a:lnTo>
                  <a:pt x="29" y="75"/>
                </a:lnTo>
                <a:lnTo>
                  <a:pt x="38" y="62"/>
                </a:lnTo>
                <a:lnTo>
                  <a:pt x="49" y="50"/>
                </a:lnTo>
                <a:lnTo>
                  <a:pt x="61" y="38"/>
                </a:lnTo>
                <a:lnTo>
                  <a:pt x="74" y="29"/>
                </a:lnTo>
                <a:lnTo>
                  <a:pt x="88" y="20"/>
                </a:lnTo>
                <a:lnTo>
                  <a:pt x="103" y="13"/>
                </a:lnTo>
                <a:lnTo>
                  <a:pt x="118" y="8"/>
                </a:lnTo>
                <a:lnTo>
                  <a:pt x="134" y="3"/>
                </a:lnTo>
                <a:lnTo>
                  <a:pt x="151" y="1"/>
                </a:lnTo>
                <a:lnTo>
                  <a:pt x="168" y="0"/>
                </a:lnTo>
                <a:lnTo>
                  <a:pt x="168" y="0"/>
                </a:lnTo>
                <a:lnTo>
                  <a:pt x="185" y="1"/>
                </a:lnTo>
                <a:lnTo>
                  <a:pt x="202" y="3"/>
                </a:lnTo>
                <a:lnTo>
                  <a:pt x="219" y="8"/>
                </a:lnTo>
                <a:lnTo>
                  <a:pt x="234" y="13"/>
                </a:lnTo>
                <a:lnTo>
                  <a:pt x="249" y="20"/>
                </a:lnTo>
                <a:lnTo>
                  <a:pt x="263" y="29"/>
                </a:lnTo>
                <a:lnTo>
                  <a:pt x="276" y="38"/>
                </a:lnTo>
                <a:lnTo>
                  <a:pt x="288" y="50"/>
                </a:lnTo>
                <a:lnTo>
                  <a:pt x="299" y="62"/>
                </a:lnTo>
                <a:lnTo>
                  <a:pt x="308" y="75"/>
                </a:lnTo>
                <a:lnTo>
                  <a:pt x="317" y="89"/>
                </a:lnTo>
                <a:lnTo>
                  <a:pt x="324" y="104"/>
                </a:lnTo>
                <a:lnTo>
                  <a:pt x="329" y="119"/>
                </a:lnTo>
                <a:lnTo>
                  <a:pt x="334" y="135"/>
                </a:lnTo>
                <a:lnTo>
                  <a:pt x="336" y="152"/>
                </a:lnTo>
                <a:lnTo>
                  <a:pt x="337" y="169"/>
                </a:lnTo>
                <a:lnTo>
                  <a:pt x="337" y="16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Rectangle 312"/>
          <p:cNvSpPr>
            <a:spLocks noChangeArrowheads="1"/>
          </p:cNvSpPr>
          <p:nvPr/>
        </p:nvSpPr>
        <p:spPr bwMode="auto">
          <a:xfrm>
            <a:off x="465138" y="2559386"/>
            <a:ext cx="5445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40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1</a:t>
            </a:r>
            <a:endParaRPr kumimoji="0" lang="es-MX" altLang="es-MX"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8 CuadroTexto"/>
          <p:cNvSpPr txBox="1"/>
          <p:nvPr/>
        </p:nvSpPr>
        <p:spPr>
          <a:xfrm>
            <a:off x="836935" y="6091999"/>
            <a:ext cx="11271170" cy="492443"/>
          </a:xfrm>
          <a:prstGeom prst="rect">
            <a:avLst/>
          </a:prstGeom>
          <a:noFill/>
        </p:spPr>
        <p:txBody>
          <a:bodyPr wrap="square" rtlCol="0">
            <a:spAutoFit/>
          </a:bodyPr>
          <a:lstStyle/>
          <a:p>
            <a:r>
              <a:rPr lang="es-MX" sz="1400" dirty="0" smtClean="0"/>
              <a:t>Referencia. «</a:t>
            </a:r>
            <a:r>
              <a:rPr lang="es-MX" sz="1200" b="1" dirty="0" smtClean="0"/>
              <a:t>Manual para Comunicar con Perspectiva de Género, No Discriminación y Lenguaje No Sexista», Guía para Buenas Prácticas en la Comunicación Social del H. Ayuntamiento de Puebla 2018-2021</a:t>
            </a:r>
            <a:r>
              <a:rPr lang="es-MX" sz="1200" dirty="0" smtClean="0"/>
              <a:t>.</a:t>
            </a:r>
            <a:endParaRPr lang="es-MX" sz="1200" dirty="0"/>
          </a:p>
        </p:txBody>
      </p:sp>
    </p:spTree>
    <p:extLst>
      <p:ext uri="{BB962C8B-B14F-4D97-AF65-F5344CB8AC3E}">
        <p14:creationId xmlns:p14="http://schemas.microsoft.com/office/powerpoint/2010/main" val="672203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2919664" y="193713"/>
            <a:ext cx="91884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2400" b="1" dirty="0">
                <a:solidFill>
                  <a:schemeClr val="tx1">
                    <a:lumMod val="75000"/>
                    <a:lumOff val="25000"/>
                  </a:schemeClr>
                </a:solidFill>
                <a:latin typeface="Century Gothic" panose="020B0502020202020204" pitchFamily="34" charset="0"/>
              </a:rPr>
              <a:t> </a:t>
            </a:r>
            <a:r>
              <a:rPr lang="es-MX" altLang="es-MX" sz="2400" b="1" dirty="0">
                <a:solidFill>
                  <a:srgbClr val="921212"/>
                </a:solidFill>
                <a:latin typeface="Century Gothic" panose="020B0502020202020204" pitchFamily="34" charset="0"/>
              </a:rPr>
              <a:t>Recursos prácticos para una comunicación incluyente</a:t>
            </a:r>
          </a:p>
          <a:p>
            <a:pPr lvl="0" algn="r">
              <a:defRPr/>
            </a:pPr>
            <a:endParaRPr kumimoji="0" lang="es-MX" altLang="es-MX" sz="1200" b="1" i="0" u="none" strike="noStrike" kern="1200" cap="none" spc="0" normalizeH="0" baseline="0" noProof="0" dirty="0">
              <a:ln>
                <a:noFill/>
              </a:ln>
              <a:solidFill>
                <a:srgbClr val="921212"/>
              </a:solidFill>
              <a:effectLst/>
              <a:uLnTx/>
              <a:uFillTx/>
              <a:latin typeface="Century Gothic" panose="020B0502020202020204" pitchFamily="34" charset="0"/>
            </a:endParaRPr>
          </a:p>
        </p:txBody>
      </p:sp>
      <p:sp>
        <p:nvSpPr>
          <p:cNvPr id="2" name="Abrir llave 1">
            <a:extLst>
              <a:ext uri="{FF2B5EF4-FFF2-40B4-BE49-F238E27FC236}">
                <a16:creationId xmlns="" xmlns:a16="http://schemas.microsoft.com/office/drawing/2014/main" id="{6437B5E3-5085-4FD7-A17E-51F1CBECB65D}"/>
              </a:ext>
            </a:extLst>
          </p:cNvPr>
          <p:cNvSpPr/>
          <p:nvPr/>
        </p:nvSpPr>
        <p:spPr>
          <a:xfrm>
            <a:off x="3336758" y="779795"/>
            <a:ext cx="671927" cy="1900103"/>
          </a:xfrm>
          <a:prstGeom prst="leftBrace">
            <a:avLst/>
          </a:prstGeom>
          <a:ln w="38100">
            <a:solidFill>
              <a:srgbClr val="5D0B0B"/>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12" name="Abrir llave 11">
            <a:extLst>
              <a:ext uri="{FF2B5EF4-FFF2-40B4-BE49-F238E27FC236}">
                <a16:creationId xmlns="" xmlns:a16="http://schemas.microsoft.com/office/drawing/2014/main" id="{BE721710-0A8B-46FE-83D9-CADE2DA9ABA0}"/>
              </a:ext>
            </a:extLst>
          </p:cNvPr>
          <p:cNvSpPr/>
          <p:nvPr/>
        </p:nvSpPr>
        <p:spPr>
          <a:xfrm>
            <a:off x="3333443" y="2759243"/>
            <a:ext cx="671927" cy="1584157"/>
          </a:xfrm>
          <a:prstGeom prst="leftBrace">
            <a:avLst/>
          </a:prstGeom>
          <a:ln w="38100">
            <a:solidFill>
              <a:srgbClr val="5D0B0B"/>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13" name="Abrir llave 12">
            <a:extLst>
              <a:ext uri="{FF2B5EF4-FFF2-40B4-BE49-F238E27FC236}">
                <a16:creationId xmlns="" xmlns:a16="http://schemas.microsoft.com/office/drawing/2014/main" id="{94AED298-2F40-4ED9-8322-879A5E9CCEE2}"/>
              </a:ext>
            </a:extLst>
          </p:cNvPr>
          <p:cNvSpPr/>
          <p:nvPr/>
        </p:nvSpPr>
        <p:spPr>
          <a:xfrm>
            <a:off x="3336758" y="4399114"/>
            <a:ext cx="671927" cy="1894093"/>
          </a:xfrm>
          <a:prstGeom prst="leftBrace">
            <a:avLst/>
          </a:prstGeom>
          <a:ln w="38100">
            <a:solidFill>
              <a:srgbClr val="5D0B0B"/>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3" name="Rectángulo 2">
            <a:extLst>
              <a:ext uri="{FF2B5EF4-FFF2-40B4-BE49-F238E27FC236}">
                <a16:creationId xmlns="" xmlns:a16="http://schemas.microsoft.com/office/drawing/2014/main" id="{8CB0F86B-B707-4794-8FAC-B14721A7C2F2}"/>
              </a:ext>
            </a:extLst>
          </p:cNvPr>
          <p:cNvSpPr/>
          <p:nvPr/>
        </p:nvSpPr>
        <p:spPr>
          <a:xfrm>
            <a:off x="510776" y="1505635"/>
            <a:ext cx="2793898" cy="677108"/>
          </a:xfrm>
          <a:prstGeom prst="rect">
            <a:avLst/>
          </a:prstGeom>
        </p:spPr>
        <p:txBody>
          <a:bodyPr wrap="square">
            <a:spAutoFit/>
          </a:bodyPr>
          <a:lstStyle/>
          <a:p>
            <a:pPr algn="ctr"/>
            <a:r>
              <a:rPr lang="es-MX" sz="2000" b="1" dirty="0">
                <a:solidFill>
                  <a:srgbClr val="760000"/>
                </a:solidFill>
                <a:latin typeface="Century Gothic" panose="020B0502020202020204" pitchFamily="34" charset="0"/>
              </a:rPr>
              <a:t>1. </a:t>
            </a:r>
            <a:r>
              <a:rPr lang="es-MX" b="1" dirty="0">
                <a:solidFill>
                  <a:schemeClr val="tx1">
                    <a:lumMod val="75000"/>
                    <a:lumOff val="25000"/>
                  </a:schemeClr>
                </a:solidFill>
                <a:latin typeface="Century Gothic" panose="020B0502020202020204" pitchFamily="34" charset="0"/>
              </a:rPr>
              <a:t>Desdoblamiento de sustantivos</a:t>
            </a:r>
            <a:endParaRPr lang="es-MX" dirty="0">
              <a:solidFill>
                <a:schemeClr val="tx1">
                  <a:lumMod val="75000"/>
                  <a:lumOff val="25000"/>
                </a:schemeClr>
              </a:solidFill>
            </a:endParaRPr>
          </a:p>
        </p:txBody>
      </p:sp>
      <p:sp>
        <p:nvSpPr>
          <p:cNvPr id="15" name="Rectángulo 14">
            <a:extLst>
              <a:ext uri="{FF2B5EF4-FFF2-40B4-BE49-F238E27FC236}">
                <a16:creationId xmlns="" xmlns:a16="http://schemas.microsoft.com/office/drawing/2014/main" id="{F99CC108-7CF4-46CC-80DD-1E3010EBD6EE}"/>
              </a:ext>
            </a:extLst>
          </p:cNvPr>
          <p:cNvSpPr/>
          <p:nvPr/>
        </p:nvSpPr>
        <p:spPr>
          <a:xfrm>
            <a:off x="526818" y="3340704"/>
            <a:ext cx="2793898" cy="677108"/>
          </a:xfrm>
          <a:prstGeom prst="rect">
            <a:avLst/>
          </a:prstGeom>
        </p:spPr>
        <p:txBody>
          <a:bodyPr wrap="square">
            <a:spAutoFit/>
          </a:bodyPr>
          <a:lstStyle/>
          <a:p>
            <a:pPr algn="ctr"/>
            <a:r>
              <a:rPr lang="es-MX" sz="2000" b="1" dirty="0">
                <a:solidFill>
                  <a:srgbClr val="760000"/>
                </a:solidFill>
                <a:latin typeface="Century Gothic" panose="020B0502020202020204" pitchFamily="34" charset="0"/>
              </a:rPr>
              <a:t>2. </a:t>
            </a:r>
            <a:r>
              <a:rPr lang="es-MX" b="1" dirty="0">
                <a:solidFill>
                  <a:schemeClr val="tx1">
                    <a:lumMod val="75000"/>
                    <a:lumOff val="25000"/>
                  </a:schemeClr>
                </a:solidFill>
                <a:latin typeface="Century Gothic" panose="020B0502020202020204" pitchFamily="34" charset="0"/>
              </a:rPr>
              <a:t>Desdoblamiento de sustantivos comunes</a:t>
            </a:r>
            <a:endParaRPr lang="es-MX" dirty="0">
              <a:solidFill>
                <a:schemeClr val="tx1">
                  <a:lumMod val="75000"/>
                  <a:lumOff val="25000"/>
                </a:schemeClr>
              </a:solidFill>
            </a:endParaRPr>
          </a:p>
        </p:txBody>
      </p:sp>
      <p:sp>
        <p:nvSpPr>
          <p:cNvPr id="16" name="Rectángulo 15">
            <a:extLst>
              <a:ext uri="{FF2B5EF4-FFF2-40B4-BE49-F238E27FC236}">
                <a16:creationId xmlns="" xmlns:a16="http://schemas.microsoft.com/office/drawing/2014/main" id="{E6DC708A-6034-4C1C-BAD7-4695907B30F3}"/>
              </a:ext>
            </a:extLst>
          </p:cNvPr>
          <p:cNvSpPr/>
          <p:nvPr/>
        </p:nvSpPr>
        <p:spPr>
          <a:xfrm>
            <a:off x="432407" y="5227403"/>
            <a:ext cx="2793898" cy="677108"/>
          </a:xfrm>
          <a:prstGeom prst="rect">
            <a:avLst/>
          </a:prstGeom>
        </p:spPr>
        <p:txBody>
          <a:bodyPr wrap="square">
            <a:spAutoFit/>
          </a:bodyPr>
          <a:lstStyle/>
          <a:p>
            <a:pPr algn="ctr"/>
            <a:r>
              <a:rPr lang="es-MX" sz="2000" b="1" dirty="0">
                <a:solidFill>
                  <a:srgbClr val="760000"/>
                </a:solidFill>
                <a:latin typeface="Century Gothic" panose="020B0502020202020204" pitchFamily="34" charset="0"/>
              </a:rPr>
              <a:t>3. </a:t>
            </a:r>
            <a:r>
              <a:rPr lang="es-MX" b="1" dirty="0">
                <a:solidFill>
                  <a:schemeClr val="tx1">
                    <a:lumMod val="75000"/>
                    <a:lumOff val="25000"/>
                  </a:schemeClr>
                </a:solidFill>
                <a:latin typeface="Century Gothic" panose="020B0502020202020204" pitchFamily="34" charset="0"/>
              </a:rPr>
              <a:t>Uso de sustantivos comunes</a:t>
            </a:r>
            <a:endParaRPr lang="es-MX" dirty="0">
              <a:solidFill>
                <a:schemeClr val="tx1">
                  <a:lumMod val="75000"/>
                  <a:lumOff val="25000"/>
                </a:schemeClr>
              </a:solidFill>
            </a:endParaRPr>
          </a:p>
        </p:txBody>
      </p:sp>
      <p:sp>
        <p:nvSpPr>
          <p:cNvPr id="4" name="3 CuadroTexto"/>
          <p:cNvSpPr txBox="1"/>
          <p:nvPr/>
        </p:nvSpPr>
        <p:spPr>
          <a:xfrm>
            <a:off x="30501" y="6464650"/>
            <a:ext cx="6878299" cy="446276"/>
          </a:xfrm>
          <a:prstGeom prst="rect">
            <a:avLst/>
          </a:prstGeom>
          <a:noFill/>
        </p:spPr>
        <p:txBody>
          <a:bodyPr wrap="square" rtlCol="0">
            <a:spAutoFit/>
          </a:bodyPr>
          <a:lstStyle/>
          <a:p>
            <a:r>
              <a:rPr lang="es-MX" sz="1200" dirty="0" smtClean="0"/>
              <a:t>Referencia. «</a:t>
            </a:r>
            <a:r>
              <a:rPr lang="es-MX" sz="1100" b="1" dirty="0" smtClean="0"/>
              <a:t>Manual para Comunicar con Perspectiva de Género, No Discriminación y Lenguaje No Sexista», Guía para Buenas Prácticas en la Comunicación Social del H. Ayuntamiento de Puebla 2018-2021</a:t>
            </a:r>
            <a:r>
              <a:rPr lang="es-MX" sz="1100" dirty="0" smtClean="0"/>
              <a:t>.</a:t>
            </a:r>
            <a:endParaRPr lang="es-MX" sz="1100" dirty="0"/>
          </a:p>
        </p:txBody>
      </p:sp>
      <p:graphicFrame>
        <p:nvGraphicFramePr>
          <p:cNvPr id="6" name="Tabla 5"/>
          <p:cNvGraphicFramePr>
            <a:graphicFrameLocks noGrp="1"/>
          </p:cNvGraphicFramePr>
          <p:nvPr>
            <p:extLst>
              <p:ext uri="{D42A27DB-BD31-4B8C-83A1-F6EECF244321}">
                <p14:modId xmlns:p14="http://schemas.microsoft.com/office/powerpoint/2010/main" val="2703536918"/>
              </p:ext>
            </p:extLst>
          </p:nvPr>
        </p:nvGraphicFramePr>
        <p:xfrm>
          <a:off x="4037452" y="576261"/>
          <a:ext cx="7076024" cy="5716946"/>
        </p:xfrm>
        <a:graphic>
          <a:graphicData uri="http://schemas.openxmlformats.org/drawingml/2006/table">
            <a:tbl>
              <a:tblPr>
                <a:tableStyleId>{5C22544A-7EE6-4342-B048-85BDC9FD1C3A}</a:tableStyleId>
              </a:tblPr>
              <a:tblGrid>
                <a:gridCol w="3538012"/>
                <a:gridCol w="3538012"/>
              </a:tblGrid>
              <a:tr h="219882">
                <a:tc>
                  <a:txBody>
                    <a:bodyPr/>
                    <a:lstStyle/>
                    <a:p>
                      <a:pPr algn="ctr" fontAlgn="t"/>
                      <a:r>
                        <a:rPr lang="es-MX" sz="1200" u="none" strike="noStrike" dirty="0">
                          <a:effectLst/>
                          <a:latin typeface="Avenir-Book" panose="02000503020000020003" pitchFamily="2" charset="0"/>
                        </a:rPr>
                        <a:t>Masculino genérico </a:t>
                      </a:r>
                      <a:endParaRPr lang="es-MX" sz="1200" b="1" i="0" u="none" strike="noStrike" dirty="0">
                        <a:solidFill>
                          <a:srgbClr val="000000"/>
                        </a:solidFill>
                        <a:effectLst/>
                        <a:latin typeface="Avenir-Book" panose="02000503020000020003" pitchFamily="2" charset="0"/>
                      </a:endParaRPr>
                    </a:p>
                  </a:txBody>
                  <a:tcPr marL="7607" marR="7607" marT="7607" marB="0">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200" u="none" strike="noStrike">
                          <a:effectLst/>
                          <a:latin typeface="Avenir-Book" panose="02000503020000020003" pitchFamily="2" charset="0"/>
                        </a:rPr>
                        <a:t>Desdoblamiento</a:t>
                      </a:r>
                      <a:endParaRPr lang="es-MX" sz="1200" b="1" i="0" u="none" strike="noStrike">
                        <a:solidFill>
                          <a:srgbClr val="000000"/>
                        </a:solidFill>
                        <a:effectLst/>
                        <a:latin typeface="Avenir-Book" panose="02000503020000020003" pitchFamily="2" charset="0"/>
                      </a:endParaRPr>
                    </a:p>
                  </a:txBody>
                  <a:tcPr marL="7607" marR="7607" marT="7607" marB="0">
                    <a:lnB w="12700" cap="flat" cmpd="sng" algn="ctr">
                      <a:solidFill>
                        <a:schemeClr val="tx1"/>
                      </a:solidFill>
                      <a:prstDash val="solid"/>
                      <a:round/>
                      <a:headEnd type="none" w="med" len="med"/>
                      <a:tailEnd type="none" w="med" len="med"/>
                    </a:lnB>
                    <a:solidFill>
                      <a:schemeClr val="bg1"/>
                    </a:solidFill>
                  </a:tcPr>
                </a:tc>
              </a:tr>
              <a:tr h="209888">
                <a:tc rowSpan="2">
                  <a:txBody>
                    <a:bodyPr/>
                    <a:lstStyle/>
                    <a:p>
                      <a:pPr algn="l" fontAlgn="t"/>
                      <a:r>
                        <a:rPr lang="es-MX" sz="1200" u="none" strike="noStrike" dirty="0">
                          <a:effectLst/>
                          <a:latin typeface="Avenir-Book" panose="02000503020000020003" pitchFamily="2" charset="0"/>
                        </a:rPr>
                        <a:t>Los profesores </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Profesoras y profesores</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vMerge="1">
                  <a:txBody>
                    <a:bodyPr/>
                    <a:lstStyle/>
                    <a:p>
                      <a:endParaRPr lang="es-MX"/>
                    </a:p>
                  </a:txBody>
                  <a:tcPr/>
                </a:tc>
                <a:tc>
                  <a:txBody>
                    <a:bodyPr/>
                    <a:lstStyle/>
                    <a:p>
                      <a:pPr algn="just" fontAlgn="t"/>
                      <a:r>
                        <a:rPr lang="es-MX" sz="1200" u="none" strike="noStrike" dirty="0">
                          <a:effectLst/>
                          <a:latin typeface="Avenir-Book" panose="02000503020000020003" pitchFamily="2" charset="0"/>
                        </a:rPr>
                        <a:t>Docentes</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Los alumnos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b="1" u="none" strike="noStrike" dirty="0">
                          <a:solidFill>
                            <a:srgbClr val="00B050"/>
                          </a:solidFill>
                          <a:effectLst/>
                          <a:latin typeface="Avenir-Book" panose="02000503020000020003" pitchFamily="2" charset="0"/>
                        </a:rPr>
                        <a:t>Alumnos y alumnas</a:t>
                      </a:r>
                      <a:endParaRPr lang="es-MX" sz="1200" b="1" i="0" u="none" strike="noStrike" dirty="0">
                        <a:solidFill>
                          <a:srgbClr val="00B05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El ciudadano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Ciudadanas y ciudadanos</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dirty="0">
                          <a:effectLst/>
                          <a:latin typeface="Avenir-Book" panose="02000503020000020003" pitchFamily="2" charset="0"/>
                        </a:rPr>
                        <a:t>El cliente </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Cliente o clienta</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Los oaxaqueños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Las </a:t>
                      </a:r>
                      <a:r>
                        <a:rPr lang="es-MX" sz="1200" u="none" strike="noStrike" dirty="0" err="1">
                          <a:effectLst/>
                          <a:latin typeface="Avenir-Book" panose="02000503020000020003" pitchFamily="2" charset="0"/>
                        </a:rPr>
                        <a:t>oaxaqueñas</a:t>
                      </a:r>
                      <a:r>
                        <a:rPr lang="es-MX" sz="1200" u="none" strike="noStrike" dirty="0">
                          <a:effectLst/>
                          <a:latin typeface="Avenir-Book" panose="02000503020000020003" pitchFamily="2" charset="0"/>
                        </a:rPr>
                        <a:t> y los </a:t>
                      </a:r>
                      <a:r>
                        <a:rPr lang="es-MX" sz="1200" u="none" strike="noStrike" dirty="0" err="1">
                          <a:effectLst/>
                          <a:latin typeface="Avenir-Book" panose="02000503020000020003" pitchFamily="2" charset="0"/>
                        </a:rPr>
                        <a:t>oaxaqueños</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El hombre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La mujer y el hombre</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Locatarios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Locatarios y locatarias</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82">
                <a:tc>
                  <a:txBody>
                    <a:bodyPr/>
                    <a:lstStyle/>
                    <a:p>
                      <a:pPr algn="just" fontAlgn="t"/>
                      <a:r>
                        <a:rPr lang="es-MX" sz="1200" u="none" strike="noStrike">
                          <a:effectLst/>
                          <a:latin typeface="Avenir-Book" panose="02000503020000020003" pitchFamily="2" charset="0"/>
                        </a:rPr>
                        <a:t>Los usuarios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Las usuarias y los usuarios</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82">
                <a:tc>
                  <a:txBody>
                    <a:bodyPr/>
                    <a:lstStyle/>
                    <a:p>
                      <a:pPr algn="just" fontAlgn="t"/>
                      <a:r>
                        <a:rPr lang="es-MX" sz="1200" u="none" strike="noStrike">
                          <a:effectLst/>
                          <a:latin typeface="Avenir-Book" panose="02000503020000020003" pitchFamily="2" charset="0"/>
                        </a:rPr>
                        <a:t>Los integrantes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Las y los integrantes</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Los estudiantes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Las y los estudiantes</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El solicitante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El o la solicitante</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El cliente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El o la cliente</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Los habitantes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Las y los habitantes</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Los participantes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Las y los participantes</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El paciente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b="1" u="none" strike="noStrike" dirty="0">
                          <a:solidFill>
                            <a:srgbClr val="00B050"/>
                          </a:solidFill>
                          <a:effectLst/>
                          <a:latin typeface="Avenir-Book" panose="02000503020000020003" pitchFamily="2" charset="0"/>
                        </a:rPr>
                        <a:t>El y la paciente</a:t>
                      </a:r>
                      <a:endParaRPr lang="es-MX" sz="1200" b="1" i="0" u="none" strike="noStrike" dirty="0">
                        <a:solidFill>
                          <a:srgbClr val="00B05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82">
                <a:tc>
                  <a:txBody>
                    <a:bodyPr/>
                    <a:lstStyle/>
                    <a:p>
                      <a:pPr algn="just" fontAlgn="t"/>
                      <a:r>
                        <a:rPr lang="es-MX" sz="1200" u="none" strike="noStrike">
                          <a:effectLst/>
                          <a:latin typeface="Avenir-Book" panose="02000503020000020003" pitchFamily="2" charset="0"/>
                        </a:rPr>
                        <a:t>El adolescente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La y el adolescente</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Los ciudadanos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La </a:t>
                      </a:r>
                      <a:r>
                        <a:rPr lang="es-MX" sz="1200" u="none" strike="noStrike" dirty="0" err="1">
                          <a:effectLst/>
                          <a:latin typeface="Avenir-Book" panose="02000503020000020003" pitchFamily="2" charset="0"/>
                        </a:rPr>
                        <a:t>ciudadanía</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Los profesores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El profesorado</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Los alumnos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El alumnado</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El niño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La infancia, la niñez</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Los estudiantes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Estudiantes, las y los estudiantes</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Los artistas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Artistas</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El hombre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La humanidad</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888">
                <a:tc>
                  <a:txBody>
                    <a:bodyPr/>
                    <a:lstStyle/>
                    <a:p>
                      <a:pPr algn="just" fontAlgn="t"/>
                      <a:r>
                        <a:rPr lang="es-MX" sz="1200" u="none" strike="noStrike">
                          <a:effectLst/>
                          <a:latin typeface="Avenir-Book" panose="02000503020000020003" pitchFamily="2" charset="0"/>
                        </a:rPr>
                        <a:t>Los electores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El electorado</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82">
                <a:tc>
                  <a:txBody>
                    <a:bodyPr/>
                    <a:lstStyle/>
                    <a:p>
                      <a:pPr algn="just" fontAlgn="t"/>
                      <a:r>
                        <a:rPr lang="es-MX" sz="1200" u="none" strike="noStrike">
                          <a:effectLst/>
                          <a:latin typeface="Avenir-Book" panose="02000503020000020003" pitchFamily="2" charset="0"/>
                        </a:rPr>
                        <a:t>Los pobladores </a:t>
                      </a:r>
                      <a:endParaRPr lang="es-MX" sz="1200" b="0" i="0" u="none" strike="noStrike">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Las poblaciones</a:t>
                      </a:r>
                      <a:endParaRPr lang="es-MX" sz="1200" b="0" i="0" u="none" strike="noStrike" dirty="0">
                        <a:solidFill>
                          <a:srgbClr val="000000"/>
                        </a:solidFill>
                        <a:effectLst/>
                        <a:latin typeface="Avenir-Book" panose="02000503020000020003" pitchFamily="2" charset="0"/>
                      </a:endParaRPr>
                    </a:p>
                  </a:txBody>
                  <a:tcPr marL="7607" marR="7607" marT="76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47027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2919664" y="193713"/>
            <a:ext cx="91884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2400" b="1" dirty="0">
                <a:solidFill>
                  <a:schemeClr val="tx1">
                    <a:lumMod val="75000"/>
                    <a:lumOff val="25000"/>
                  </a:schemeClr>
                </a:solidFill>
                <a:latin typeface="Century Gothic" panose="020B0502020202020204" pitchFamily="34" charset="0"/>
              </a:rPr>
              <a:t> </a:t>
            </a:r>
            <a:r>
              <a:rPr lang="es-MX" altLang="es-MX" sz="2400" b="1" dirty="0">
                <a:solidFill>
                  <a:srgbClr val="921212"/>
                </a:solidFill>
                <a:latin typeface="Century Gothic" panose="020B0502020202020204" pitchFamily="34" charset="0"/>
              </a:rPr>
              <a:t>Recursos prácticos para una comunicación incluyente</a:t>
            </a:r>
          </a:p>
          <a:p>
            <a:pPr lvl="0" algn="r">
              <a:defRPr/>
            </a:pPr>
            <a:endParaRPr kumimoji="0" lang="es-MX" altLang="es-MX" sz="1200" b="1" i="0" u="none" strike="noStrike" kern="1200" cap="none" spc="0" normalizeH="0" baseline="0" noProof="0" dirty="0">
              <a:ln>
                <a:noFill/>
              </a:ln>
              <a:solidFill>
                <a:srgbClr val="921212"/>
              </a:solidFill>
              <a:effectLst/>
              <a:uLnTx/>
              <a:uFillTx/>
              <a:latin typeface="Century Gothic" panose="020B0502020202020204" pitchFamily="34" charset="0"/>
            </a:endParaRPr>
          </a:p>
        </p:txBody>
      </p:sp>
      <p:sp>
        <p:nvSpPr>
          <p:cNvPr id="2" name="Abrir llave 1">
            <a:extLst>
              <a:ext uri="{FF2B5EF4-FFF2-40B4-BE49-F238E27FC236}">
                <a16:creationId xmlns="" xmlns:a16="http://schemas.microsoft.com/office/drawing/2014/main" id="{6437B5E3-5085-4FD7-A17E-51F1CBECB65D}"/>
              </a:ext>
            </a:extLst>
          </p:cNvPr>
          <p:cNvSpPr/>
          <p:nvPr/>
        </p:nvSpPr>
        <p:spPr>
          <a:xfrm>
            <a:off x="3336758" y="898357"/>
            <a:ext cx="671927" cy="1469115"/>
          </a:xfrm>
          <a:prstGeom prst="leftBrace">
            <a:avLst/>
          </a:prstGeom>
          <a:ln w="38100">
            <a:solidFill>
              <a:srgbClr val="5D0B0B"/>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12" name="Abrir llave 11">
            <a:extLst>
              <a:ext uri="{FF2B5EF4-FFF2-40B4-BE49-F238E27FC236}">
                <a16:creationId xmlns="" xmlns:a16="http://schemas.microsoft.com/office/drawing/2014/main" id="{BE721710-0A8B-46FE-83D9-CADE2DA9ABA0}"/>
              </a:ext>
            </a:extLst>
          </p:cNvPr>
          <p:cNvSpPr/>
          <p:nvPr/>
        </p:nvSpPr>
        <p:spPr>
          <a:xfrm>
            <a:off x="3322561" y="5100294"/>
            <a:ext cx="671927" cy="480137"/>
          </a:xfrm>
          <a:prstGeom prst="leftBrace">
            <a:avLst/>
          </a:prstGeom>
          <a:ln w="38100">
            <a:solidFill>
              <a:srgbClr val="5D0B0B"/>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13" name="Abrir llave 12">
            <a:extLst>
              <a:ext uri="{FF2B5EF4-FFF2-40B4-BE49-F238E27FC236}">
                <a16:creationId xmlns="" xmlns:a16="http://schemas.microsoft.com/office/drawing/2014/main" id="{94AED298-2F40-4ED9-8322-879A5E9CCEE2}"/>
              </a:ext>
            </a:extLst>
          </p:cNvPr>
          <p:cNvSpPr/>
          <p:nvPr/>
        </p:nvSpPr>
        <p:spPr>
          <a:xfrm>
            <a:off x="3312249" y="5703953"/>
            <a:ext cx="671927" cy="522814"/>
          </a:xfrm>
          <a:prstGeom prst="leftBrace">
            <a:avLst/>
          </a:prstGeom>
          <a:ln w="38100">
            <a:solidFill>
              <a:srgbClr val="5D0B0B"/>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3" name="Rectángulo 2">
            <a:extLst>
              <a:ext uri="{FF2B5EF4-FFF2-40B4-BE49-F238E27FC236}">
                <a16:creationId xmlns="" xmlns:a16="http://schemas.microsoft.com/office/drawing/2014/main" id="{8CB0F86B-B707-4794-8FAC-B14721A7C2F2}"/>
              </a:ext>
            </a:extLst>
          </p:cNvPr>
          <p:cNvSpPr/>
          <p:nvPr/>
        </p:nvSpPr>
        <p:spPr>
          <a:xfrm>
            <a:off x="648900" y="1496209"/>
            <a:ext cx="2793898" cy="400110"/>
          </a:xfrm>
          <a:prstGeom prst="rect">
            <a:avLst/>
          </a:prstGeom>
        </p:spPr>
        <p:txBody>
          <a:bodyPr wrap="square">
            <a:spAutoFit/>
          </a:bodyPr>
          <a:lstStyle/>
          <a:p>
            <a:pPr algn="ctr"/>
            <a:r>
              <a:rPr lang="es-MX" sz="2000" b="1" dirty="0">
                <a:solidFill>
                  <a:srgbClr val="760000"/>
                </a:solidFill>
                <a:latin typeface="Century Gothic" panose="020B0502020202020204" pitchFamily="34" charset="0"/>
              </a:rPr>
              <a:t>4. </a:t>
            </a:r>
            <a:r>
              <a:rPr lang="es-MX" sz="2000" b="1" dirty="0">
                <a:solidFill>
                  <a:schemeClr val="tx1">
                    <a:lumMod val="75000"/>
                    <a:lumOff val="25000"/>
                  </a:schemeClr>
                </a:solidFill>
                <a:latin typeface="Century Gothic" panose="020B0502020202020204" pitchFamily="34" charset="0"/>
              </a:rPr>
              <a:t>Parafrasear</a:t>
            </a:r>
            <a:endParaRPr lang="es-MX" dirty="0">
              <a:solidFill>
                <a:schemeClr val="tx1">
                  <a:lumMod val="75000"/>
                  <a:lumOff val="25000"/>
                </a:schemeClr>
              </a:solidFill>
            </a:endParaRPr>
          </a:p>
        </p:txBody>
      </p:sp>
      <p:sp>
        <p:nvSpPr>
          <p:cNvPr id="15" name="Rectángulo 14">
            <a:extLst>
              <a:ext uri="{FF2B5EF4-FFF2-40B4-BE49-F238E27FC236}">
                <a16:creationId xmlns="" xmlns:a16="http://schemas.microsoft.com/office/drawing/2014/main" id="{F99CC108-7CF4-46CC-80DD-1E3010EBD6EE}"/>
              </a:ext>
            </a:extLst>
          </p:cNvPr>
          <p:cNvSpPr/>
          <p:nvPr/>
        </p:nvSpPr>
        <p:spPr>
          <a:xfrm>
            <a:off x="523457" y="3086164"/>
            <a:ext cx="2793898" cy="707886"/>
          </a:xfrm>
          <a:prstGeom prst="rect">
            <a:avLst/>
          </a:prstGeom>
        </p:spPr>
        <p:txBody>
          <a:bodyPr wrap="square">
            <a:spAutoFit/>
          </a:bodyPr>
          <a:lstStyle/>
          <a:p>
            <a:pPr algn="ctr"/>
            <a:r>
              <a:rPr lang="es-MX" sz="2000" b="1" dirty="0">
                <a:solidFill>
                  <a:srgbClr val="760000"/>
                </a:solidFill>
                <a:latin typeface="Century Gothic" panose="020B0502020202020204" pitchFamily="34" charset="0"/>
              </a:rPr>
              <a:t>5. </a:t>
            </a:r>
            <a:r>
              <a:rPr lang="es-MX" sz="2000" b="1" dirty="0">
                <a:solidFill>
                  <a:schemeClr val="tx1">
                    <a:lumMod val="75000"/>
                    <a:lumOff val="25000"/>
                  </a:schemeClr>
                </a:solidFill>
                <a:latin typeface="Century Gothic" panose="020B0502020202020204" pitchFamily="34" charset="0"/>
              </a:rPr>
              <a:t>Agregar “mujeres y hombres”</a:t>
            </a:r>
            <a:endParaRPr lang="es-MX" dirty="0">
              <a:solidFill>
                <a:schemeClr val="tx1">
                  <a:lumMod val="75000"/>
                  <a:lumOff val="25000"/>
                </a:schemeClr>
              </a:solidFill>
            </a:endParaRPr>
          </a:p>
        </p:txBody>
      </p:sp>
      <p:sp>
        <p:nvSpPr>
          <p:cNvPr id="16" name="Rectángulo 15">
            <a:extLst>
              <a:ext uri="{FF2B5EF4-FFF2-40B4-BE49-F238E27FC236}">
                <a16:creationId xmlns="" xmlns:a16="http://schemas.microsoft.com/office/drawing/2014/main" id="{E6DC708A-6034-4C1C-BAD7-4695907B30F3}"/>
              </a:ext>
            </a:extLst>
          </p:cNvPr>
          <p:cNvSpPr/>
          <p:nvPr/>
        </p:nvSpPr>
        <p:spPr>
          <a:xfrm>
            <a:off x="82567" y="5703957"/>
            <a:ext cx="3485849" cy="646331"/>
          </a:xfrm>
          <a:prstGeom prst="rect">
            <a:avLst/>
          </a:prstGeom>
        </p:spPr>
        <p:txBody>
          <a:bodyPr wrap="square">
            <a:spAutoFit/>
          </a:bodyPr>
          <a:lstStyle/>
          <a:p>
            <a:pPr algn="ctr"/>
            <a:r>
              <a:rPr lang="es-MX" sz="1200" b="1" dirty="0">
                <a:solidFill>
                  <a:srgbClr val="760000"/>
                </a:solidFill>
                <a:latin typeface="Century Gothic" panose="020B0502020202020204" pitchFamily="34" charset="0"/>
              </a:rPr>
              <a:t>8. </a:t>
            </a:r>
            <a:r>
              <a:rPr lang="es-MX" sz="1200" b="1" dirty="0">
                <a:solidFill>
                  <a:schemeClr val="tx1">
                    <a:lumMod val="75000"/>
                    <a:lumOff val="25000"/>
                  </a:schemeClr>
                </a:solidFill>
                <a:latin typeface="Century Gothic" panose="020B0502020202020204" pitchFamily="34" charset="0"/>
              </a:rPr>
              <a:t>Sustituir pronombre impersonal uno, por alguien, cualquiera, la persona, una persona, el ser humano</a:t>
            </a:r>
            <a:endParaRPr lang="es-MX" sz="1100" dirty="0">
              <a:solidFill>
                <a:schemeClr val="tx1">
                  <a:lumMod val="75000"/>
                  <a:lumOff val="25000"/>
                </a:schemeClr>
              </a:solidFill>
            </a:endParaRPr>
          </a:p>
        </p:txBody>
      </p:sp>
      <p:sp>
        <p:nvSpPr>
          <p:cNvPr id="14" name="Rectángulo 13">
            <a:extLst>
              <a:ext uri="{FF2B5EF4-FFF2-40B4-BE49-F238E27FC236}">
                <a16:creationId xmlns="" xmlns:a16="http://schemas.microsoft.com/office/drawing/2014/main" id="{7151F592-9EA0-4F13-9B48-0447C65360D4}"/>
              </a:ext>
            </a:extLst>
          </p:cNvPr>
          <p:cNvSpPr/>
          <p:nvPr/>
        </p:nvSpPr>
        <p:spPr>
          <a:xfrm>
            <a:off x="628800" y="4219746"/>
            <a:ext cx="2793898" cy="400110"/>
          </a:xfrm>
          <a:prstGeom prst="rect">
            <a:avLst/>
          </a:prstGeom>
        </p:spPr>
        <p:txBody>
          <a:bodyPr wrap="square">
            <a:spAutoFit/>
          </a:bodyPr>
          <a:lstStyle/>
          <a:p>
            <a:pPr algn="ctr"/>
            <a:r>
              <a:rPr lang="es-MX" sz="2000" b="1" dirty="0">
                <a:solidFill>
                  <a:srgbClr val="760000"/>
                </a:solidFill>
                <a:latin typeface="Century Gothic" panose="020B0502020202020204" pitchFamily="34" charset="0"/>
              </a:rPr>
              <a:t>6. </a:t>
            </a:r>
            <a:r>
              <a:rPr lang="es-MX" sz="2000" b="1" dirty="0">
                <a:solidFill>
                  <a:schemeClr val="tx1">
                    <a:lumMod val="75000"/>
                    <a:lumOff val="25000"/>
                  </a:schemeClr>
                </a:solidFill>
                <a:latin typeface="Century Gothic" panose="020B0502020202020204" pitchFamily="34" charset="0"/>
              </a:rPr>
              <a:t>Usar “persona”</a:t>
            </a:r>
            <a:endParaRPr lang="es-MX" dirty="0">
              <a:solidFill>
                <a:schemeClr val="tx1">
                  <a:lumMod val="75000"/>
                  <a:lumOff val="25000"/>
                </a:schemeClr>
              </a:solidFill>
            </a:endParaRPr>
          </a:p>
        </p:txBody>
      </p:sp>
      <p:sp>
        <p:nvSpPr>
          <p:cNvPr id="17" name="Rectángulo 16">
            <a:extLst>
              <a:ext uri="{FF2B5EF4-FFF2-40B4-BE49-F238E27FC236}">
                <a16:creationId xmlns="" xmlns:a16="http://schemas.microsoft.com/office/drawing/2014/main" id="{271C8A6B-7793-4F64-84A5-0D01358AB9BF}"/>
              </a:ext>
            </a:extLst>
          </p:cNvPr>
          <p:cNvSpPr/>
          <p:nvPr/>
        </p:nvSpPr>
        <p:spPr>
          <a:xfrm>
            <a:off x="648900" y="5238859"/>
            <a:ext cx="2793898" cy="400110"/>
          </a:xfrm>
          <a:prstGeom prst="rect">
            <a:avLst/>
          </a:prstGeom>
        </p:spPr>
        <p:txBody>
          <a:bodyPr wrap="square">
            <a:spAutoFit/>
          </a:bodyPr>
          <a:lstStyle/>
          <a:p>
            <a:pPr algn="ctr"/>
            <a:r>
              <a:rPr lang="es-MX" sz="2000" b="1" dirty="0">
                <a:solidFill>
                  <a:srgbClr val="760000"/>
                </a:solidFill>
                <a:latin typeface="Century Gothic" panose="020B0502020202020204" pitchFamily="34" charset="0"/>
              </a:rPr>
              <a:t>7. </a:t>
            </a:r>
            <a:r>
              <a:rPr lang="es-MX" sz="2000" b="1" dirty="0">
                <a:solidFill>
                  <a:schemeClr val="tx1">
                    <a:lumMod val="75000"/>
                    <a:lumOff val="25000"/>
                  </a:schemeClr>
                </a:solidFill>
                <a:latin typeface="Century Gothic" panose="020B0502020202020204" pitchFamily="34" charset="0"/>
              </a:rPr>
              <a:t>Usar pronombres</a:t>
            </a:r>
            <a:endParaRPr lang="es-MX" dirty="0">
              <a:solidFill>
                <a:schemeClr val="tx1">
                  <a:lumMod val="75000"/>
                  <a:lumOff val="25000"/>
                </a:schemeClr>
              </a:solidFill>
            </a:endParaRPr>
          </a:p>
        </p:txBody>
      </p:sp>
      <p:sp>
        <p:nvSpPr>
          <p:cNvPr id="21" name="Abrir llave 20">
            <a:extLst>
              <a:ext uri="{FF2B5EF4-FFF2-40B4-BE49-F238E27FC236}">
                <a16:creationId xmlns="" xmlns:a16="http://schemas.microsoft.com/office/drawing/2014/main" id="{B9139A3A-C90E-41E7-85E2-6E6D3FEF2AC9}"/>
              </a:ext>
            </a:extLst>
          </p:cNvPr>
          <p:cNvSpPr/>
          <p:nvPr/>
        </p:nvSpPr>
        <p:spPr>
          <a:xfrm>
            <a:off x="3312250" y="3611806"/>
            <a:ext cx="671927" cy="1441167"/>
          </a:xfrm>
          <a:prstGeom prst="leftBrace">
            <a:avLst/>
          </a:prstGeom>
          <a:ln w="38100">
            <a:solidFill>
              <a:srgbClr val="5D0B0B"/>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22" name="Abrir llave 21">
            <a:extLst>
              <a:ext uri="{FF2B5EF4-FFF2-40B4-BE49-F238E27FC236}">
                <a16:creationId xmlns="" xmlns:a16="http://schemas.microsoft.com/office/drawing/2014/main" id="{57D3DF05-B2BA-4E19-AFB3-BFBE03E9A35E}"/>
              </a:ext>
            </a:extLst>
          </p:cNvPr>
          <p:cNvSpPr/>
          <p:nvPr/>
        </p:nvSpPr>
        <p:spPr>
          <a:xfrm>
            <a:off x="3309446" y="2418105"/>
            <a:ext cx="704092" cy="1033468"/>
          </a:xfrm>
          <a:prstGeom prst="leftBrace">
            <a:avLst/>
          </a:prstGeom>
          <a:ln w="38100">
            <a:solidFill>
              <a:srgbClr val="5D0B0B"/>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graphicFrame>
        <p:nvGraphicFramePr>
          <p:cNvPr id="7" name="Tabla 6"/>
          <p:cNvGraphicFramePr>
            <a:graphicFrameLocks noGrp="1"/>
          </p:cNvGraphicFramePr>
          <p:nvPr>
            <p:extLst>
              <p:ext uri="{D42A27DB-BD31-4B8C-83A1-F6EECF244321}">
                <p14:modId xmlns:p14="http://schemas.microsoft.com/office/powerpoint/2010/main" val="2598718825"/>
              </p:ext>
            </p:extLst>
          </p:nvPr>
        </p:nvGraphicFramePr>
        <p:xfrm>
          <a:off x="4087764" y="583559"/>
          <a:ext cx="7342236" cy="5643207"/>
        </p:xfrm>
        <a:graphic>
          <a:graphicData uri="http://schemas.openxmlformats.org/drawingml/2006/table">
            <a:tbl>
              <a:tblPr>
                <a:tableStyleId>{5C22544A-7EE6-4342-B048-85BDC9FD1C3A}</a:tableStyleId>
              </a:tblPr>
              <a:tblGrid>
                <a:gridCol w="3452503"/>
                <a:gridCol w="3889733"/>
              </a:tblGrid>
              <a:tr h="304388">
                <a:tc>
                  <a:txBody>
                    <a:bodyPr/>
                    <a:lstStyle/>
                    <a:p>
                      <a:pPr algn="ctr" fontAlgn="t"/>
                      <a:r>
                        <a:rPr lang="es-MX" sz="1200" u="none" strike="noStrike" dirty="0">
                          <a:effectLst/>
                          <a:latin typeface="Avenir-Book" panose="02000503020000020003" pitchFamily="2" charset="0"/>
                        </a:rPr>
                        <a:t>Masculino genérico </a:t>
                      </a:r>
                      <a:endParaRPr lang="es-MX" sz="1200" b="1" i="0" u="none" strike="noStrike" dirty="0">
                        <a:solidFill>
                          <a:srgbClr val="000000"/>
                        </a:solidFill>
                        <a:effectLst/>
                        <a:latin typeface="Avenir-Book" panose="02000503020000020003" pitchFamily="2" charset="0"/>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200" u="none" strike="noStrike">
                          <a:effectLst/>
                          <a:latin typeface="Avenir-Book" panose="02000503020000020003" pitchFamily="2" charset="0"/>
                        </a:rPr>
                        <a:t>Desdoblamiento</a:t>
                      </a:r>
                      <a:endParaRPr lang="es-MX" sz="1200" b="1" i="0" u="none" strike="noStrike">
                        <a:solidFill>
                          <a:srgbClr val="000000"/>
                        </a:solidFill>
                        <a:effectLst/>
                        <a:latin typeface="Avenir-Book" panose="02000503020000020003" pitchFamily="2" charset="0"/>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r>
              <a:tr h="591388">
                <a:tc>
                  <a:txBody>
                    <a:bodyPr/>
                    <a:lstStyle/>
                    <a:p>
                      <a:pPr algn="just" fontAlgn="t"/>
                      <a:r>
                        <a:rPr lang="es-MX" sz="1200" u="none" strike="noStrike" dirty="0">
                          <a:effectLst/>
                          <a:latin typeface="Avenir-Book" panose="02000503020000020003" pitchFamily="2" charset="0"/>
                        </a:rPr>
                        <a:t>Los romanos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s-MX" sz="1200" u="none" strike="noStrike" dirty="0">
                          <a:effectLst/>
                          <a:latin typeface="Avenir-Book" panose="02000503020000020003" pitchFamily="2" charset="0"/>
                        </a:rPr>
                        <a:t>El imperio romano, la cultura romana, el pueblo romano, la </a:t>
                      </a:r>
                      <a:r>
                        <a:rPr lang="es-MX" sz="1200" u="none" strike="noStrike" dirty="0" smtClean="0">
                          <a:effectLst/>
                          <a:latin typeface="Avenir-Book" panose="02000503020000020003" pitchFamily="2" charset="0"/>
                        </a:rPr>
                        <a:t>civilización </a:t>
                      </a:r>
                      <a:r>
                        <a:rPr lang="es-MX" sz="1200" u="none" strike="noStrike" dirty="0">
                          <a:effectLst/>
                          <a:latin typeface="Avenir-Book" panose="02000503020000020003" pitchFamily="2" charset="0"/>
                        </a:rPr>
                        <a:t>romana</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6735">
                <a:tc>
                  <a:txBody>
                    <a:bodyPr/>
                    <a:lstStyle/>
                    <a:p>
                      <a:pPr algn="just" fontAlgn="t"/>
                      <a:r>
                        <a:rPr lang="es-MX" sz="1200" u="none" strike="noStrike" dirty="0">
                          <a:effectLst/>
                          <a:latin typeface="Avenir-Book" panose="02000503020000020003" pitchFamily="2" charset="0"/>
                        </a:rPr>
                        <a:t>Los mesoamericanos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Las sociedades mesoamericanas, los pueblos mesoamericanos, las civilizaciones mesoamericanas.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603">
                <a:tc>
                  <a:txBody>
                    <a:bodyPr/>
                    <a:lstStyle/>
                    <a:p>
                      <a:pPr algn="just" fontAlgn="t"/>
                      <a:r>
                        <a:rPr lang="es-MX" sz="1200" u="none" strike="noStrike" dirty="0">
                          <a:effectLst/>
                          <a:latin typeface="Avenir-Book" panose="02000503020000020003" pitchFamily="2" charset="0"/>
                        </a:rPr>
                        <a:t>Los griegos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s-MX" sz="1200" u="none" strike="noStrike" dirty="0">
                          <a:effectLst/>
                          <a:latin typeface="Avenir-Book" panose="02000503020000020003" pitchFamily="2" charset="0"/>
                        </a:rPr>
                        <a:t>La cultura griega, el pueblo griego, la </a:t>
                      </a:r>
                      <a:r>
                        <a:rPr lang="es-MX" sz="1200" u="none" strike="noStrike" dirty="0" smtClean="0">
                          <a:effectLst/>
                          <a:latin typeface="Avenir-Book" panose="02000503020000020003" pitchFamily="2" charset="0"/>
                        </a:rPr>
                        <a:t>civilización </a:t>
                      </a:r>
                      <a:r>
                        <a:rPr lang="es-MX" sz="1200" u="none" strike="noStrike" dirty="0">
                          <a:effectLst/>
                          <a:latin typeface="Avenir-Book" panose="02000503020000020003" pitchFamily="2" charset="0"/>
                        </a:rPr>
                        <a:t>griega.</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693">
                <a:tc>
                  <a:txBody>
                    <a:bodyPr/>
                    <a:lstStyle/>
                    <a:p>
                      <a:pPr algn="just" fontAlgn="t"/>
                      <a:r>
                        <a:rPr lang="es-MX" sz="1200" u="none" strike="noStrike">
                          <a:effectLst/>
                          <a:latin typeface="Avenir-Book" panose="02000503020000020003" pitchFamily="2" charset="0"/>
                        </a:rPr>
                        <a:t>Los estudiantes </a:t>
                      </a:r>
                      <a:endParaRPr lang="es-MX" sz="1200" b="0" i="0" u="none" strike="noStrike">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Los estudiantes, mujeres y hombres…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693">
                <a:tc>
                  <a:txBody>
                    <a:bodyPr/>
                    <a:lstStyle/>
                    <a:p>
                      <a:pPr algn="just" fontAlgn="t"/>
                      <a:r>
                        <a:rPr lang="es-MX" sz="1200" u="none" strike="noStrike">
                          <a:effectLst/>
                          <a:latin typeface="Avenir-Book" panose="02000503020000020003" pitchFamily="2" charset="0"/>
                        </a:rPr>
                        <a:t>Los solicitantes</a:t>
                      </a:r>
                      <a:endParaRPr lang="es-MX" sz="1200" b="0" i="0" u="none" strike="noStrike">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Los solicitantes, hombres y mujeres…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693">
                <a:tc>
                  <a:txBody>
                    <a:bodyPr/>
                    <a:lstStyle/>
                    <a:p>
                      <a:pPr algn="just" fontAlgn="t"/>
                      <a:r>
                        <a:rPr lang="es-MX" sz="1200" u="none" strike="noStrike">
                          <a:effectLst/>
                          <a:latin typeface="Avenir-Book" panose="02000503020000020003" pitchFamily="2" charset="0"/>
                        </a:rPr>
                        <a:t>Los artistas </a:t>
                      </a:r>
                      <a:endParaRPr lang="es-MX" sz="1200" b="0" i="0" u="none" strike="noStrike">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Los artistas, mujeres y hombres...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9774">
                <a:tc>
                  <a:txBody>
                    <a:bodyPr/>
                    <a:lstStyle/>
                    <a:p>
                      <a:pPr algn="just" fontAlgn="t"/>
                      <a:r>
                        <a:rPr lang="es-MX" sz="1200" u="none" strike="noStrike">
                          <a:effectLst/>
                          <a:latin typeface="Avenir-Book" panose="02000503020000020003" pitchFamily="2" charset="0"/>
                        </a:rPr>
                        <a:t>Los usuarios</a:t>
                      </a:r>
                      <a:endParaRPr lang="es-MX" sz="1200" b="0" i="0" u="none" strike="noStrike">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b="1" u="none" strike="noStrike" dirty="0">
                          <a:solidFill>
                            <a:srgbClr val="00B050"/>
                          </a:solidFill>
                          <a:effectLst/>
                          <a:latin typeface="Avenir-Book" panose="02000503020000020003" pitchFamily="2" charset="0"/>
                        </a:rPr>
                        <a:t>Los usuarios, hombres y mujeres…</a:t>
                      </a:r>
                      <a:endParaRPr lang="es-MX" sz="1200" b="1" i="0" u="none" strike="noStrike" dirty="0">
                        <a:solidFill>
                          <a:srgbClr val="00B05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693">
                <a:tc>
                  <a:txBody>
                    <a:bodyPr/>
                    <a:lstStyle/>
                    <a:p>
                      <a:pPr algn="just" fontAlgn="t"/>
                      <a:r>
                        <a:rPr lang="es-MX" sz="1200" u="none" strike="noStrike">
                          <a:effectLst/>
                          <a:latin typeface="Avenir-Book" panose="02000503020000020003" pitchFamily="2" charset="0"/>
                        </a:rPr>
                        <a:t>El emprendedor </a:t>
                      </a:r>
                      <a:endParaRPr lang="es-MX" sz="1200" b="0" i="0" u="none" strike="noStrike">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Persona emprendedora</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693">
                <a:tc>
                  <a:txBody>
                    <a:bodyPr/>
                    <a:lstStyle/>
                    <a:p>
                      <a:pPr algn="just" fontAlgn="t"/>
                      <a:r>
                        <a:rPr lang="es-MX" sz="1200" u="none" strike="noStrike">
                          <a:effectLst/>
                          <a:latin typeface="Avenir-Book" panose="02000503020000020003" pitchFamily="2" charset="0"/>
                        </a:rPr>
                        <a:t>El solicitante </a:t>
                      </a:r>
                      <a:endParaRPr lang="es-MX" sz="1200" b="0" i="0" u="none" strike="noStrike">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Persona solicitante</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693">
                <a:tc>
                  <a:txBody>
                    <a:bodyPr/>
                    <a:lstStyle/>
                    <a:p>
                      <a:pPr algn="just" fontAlgn="t"/>
                      <a:r>
                        <a:rPr lang="es-MX" sz="1200" u="none" strike="noStrike">
                          <a:effectLst/>
                          <a:latin typeface="Avenir-Book" panose="02000503020000020003" pitchFamily="2" charset="0"/>
                        </a:rPr>
                        <a:t>El declarante </a:t>
                      </a:r>
                      <a:endParaRPr lang="es-MX" sz="1200" b="0" i="0" u="none" strike="noStrike">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b="1" u="none" strike="noStrike" dirty="0">
                          <a:solidFill>
                            <a:srgbClr val="00B050"/>
                          </a:solidFill>
                          <a:effectLst/>
                          <a:latin typeface="Avenir-Book" panose="02000503020000020003" pitchFamily="2" charset="0"/>
                        </a:rPr>
                        <a:t>Persona declarante</a:t>
                      </a:r>
                      <a:endParaRPr lang="es-MX" sz="1200" b="1" i="0" u="none" strike="noStrike" dirty="0">
                        <a:solidFill>
                          <a:srgbClr val="00B05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693">
                <a:tc>
                  <a:txBody>
                    <a:bodyPr/>
                    <a:lstStyle/>
                    <a:p>
                      <a:pPr algn="just" fontAlgn="t"/>
                      <a:r>
                        <a:rPr lang="es-MX" sz="1200" u="none" strike="noStrike">
                          <a:effectLst/>
                          <a:latin typeface="Avenir-Book" panose="02000503020000020003" pitchFamily="2" charset="0"/>
                        </a:rPr>
                        <a:t>Adultos </a:t>
                      </a:r>
                      <a:endParaRPr lang="es-MX" sz="1200" b="0" i="0" u="none" strike="noStrike">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Personas adultas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9774">
                <a:tc>
                  <a:txBody>
                    <a:bodyPr/>
                    <a:lstStyle/>
                    <a:p>
                      <a:pPr algn="just" fontAlgn="t"/>
                      <a:r>
                        <a:rPr lang="es-MX" sz="1200" u="none" strike="noStrike">
                          <a:effectLst/>
                          <a:latin typeface="Avenir-Book" panose="02000503020000020003" pitchFamily="2" charset="0"/>
                        </a:rPr>
                        <a:t>El denunciante </a:t>
                      </a:r>
                      <a:endParaRPr lang="es-MX" sz="1200" b="0" i="0" u="none" strike="noStrike">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La persona que denuncia</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693">
                <a:tc>
                  <a:txBody>
                    <a:bodyPr/>
                    <a:lstStyle/>
                    <a:p>
                      <a:pPr algn="just" fontAlgn="t"/>
                      <a:r>
                        <a:rPr lang="es-MX" sz="1200" u="none" strike="noStrike">
                          <a:effectLst/>
                          <a:latin typeface="Avenir-Book" panose="02000503020000020003" pitchFamily="2" charset="0"/>
                        </a:rPr>
                        <a:t>Los conductores de esta vía.</a:t>
                      </a:r>
                      <a:endParaRPr lang="es-MX" sz="1200" b="0" i="0" u="none" strike="noStrike">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Quienes conduzcan por esta </a:t>
                      </a:r>
                      <a:r>
                        <a:rPr lang="es-MX" sz="1200" u="none" strike="noStrike" dirty="0" err="1">
                          <a:effectLst/>
                          <a:latin typeface="Avenir-Book" panose="02000503020000020003" pitchFamily="2" charset="0"/>
                        </a:rPr>
                        <a:t>vía</a:t>
                      </a:r>
                      <a:r>
                        <a:rPr lang="es-MX" sz="1200" u="none" strike="noStrike" dirty="0">
                          <a:effectLst/>
                          <a:latin typeface="Avenir-Book" panose="02000503020000020003" pitchFamily="2" charset="0"/>
                        </a:rPr>
                        <a:t>.</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9774">
                <a:tc>
                  <a:txBody>
                    <a:bodyPr/>
                    <a:lstStyle/>
                    <a:p>
                      <a:pPr algn="just" fontAlgn="t"/>
                      <a:r>
                        <a:rPr lang="es-MX" sz="1200" u="none" strike="noStrike">
                          <a:effectLst/>
                          <a:latin typeface="Avenir-Book" panose="02000503020000020003" pitchFamily="2" charset="0"/>
                        </a:rPr>
                        <a:t>Los beneficiarios</a:t>
                      </a:r>
                      <a:endParaRPr lang="es-MX" sz="1200" b="0" i="0" u="none" strike="noStrike">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Quienes reciben el beneficio</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3227">
                <a:tc>
                  <a:txBody>
                    <a:bodyPr/>
                    <a:lstStyle/>
                    <a:p>
                      <a:pPr algn="just" fontAlgn="t"/>
                      <a:r>
                        <a:rPr lang="es-MX" sz="1200" u="none" strike="noStrike">
                          <a:effectLst/>
                          <a:latin typeface="Avenir-Book" panose="02000503020000020003" pitchFamily="2" charset="0"/>
                        </a:rPr>
                        <a:t>Cuando uno escucha por primera vez este tema...</a:t>
                      </a:r>
                      <a:endParaRPr lang="es-MX" sz="1200" b="0" i="0" u="none" strike="noStrike">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Cuando alguien/una persona/cualquiera escucha por primera vez este tema…</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99140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2919664" y="193713"/>
            <a:ext cx="91884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2400" b="1" dirty="0">
                <a:solidFill>
                  <a:schemeClr val="tx1">
                    <a:lumMod val="75000"/>
                    <a:lumOff val="25000"/>
                  </a:schemeClr>
                </a:solidFill>
                <a:latin typeface="Century Gothic" panose="020B0502020202020204" pitchFamily="34" charset="0"/>
              </a:rPr>
              <a:t> </a:t>
            </a:r>
            <a:r>
              <a:rPr lang="es-MX" altLang="es-MX" sz="2400" b="1" dirty="0">
                <a:solidFill>
                  <a:srgbClr val="921212"/>
                </a:solidFill>
                <a:latin typeface="Century Gothic" panose="020B0502020202020204" pitchFamily="34" charset="0"/>
              </a:rPr>
              <a:t>Recursos prácticos para una comunicación incluyente</a:t>
            </a:r>
          </a:p>
          <a:p>
            <a:pPr lvl="0" algn="r">
              <a:defRPr/>
            </a:pPr>
            <a:endParaRPr kumimoji="0" lang="es-MX" altLang="es-MX" sz="1200" b="1" i="0" u="none" strike="noStrike" kern="1200" cap="none" spc="0" normalizeH="0" baseline="0" noProof="0" dirty="0">
              <a:ln>
                <a:noFill/>
              </a:ln>
              <a:solidFill>
                <a:srgbClr val="921212"/>
              </a:solidFill>
              <a:effectLst/>
              <a:uLnTx/>
              <a:uFillTx/>
              <a:latin typeface="Century Gothic" panose="020B0502020202020204" pitchFamily="34" charset="0"/>
            </a:endParaRPr>
          </a:p>
        </p:txBody>
      </p:sp>
      <p:sp>
        <p:nvSpPr>
          <p:cNvPr id="2" name="Abrir llave 1">
            <a:extLst>
              <a:ext uri="{FF2B5EF4-FFF2-40B4-BE49-F238E27FC236}">
                <a16:creationId xmlns="" xmlns:a16="http://schemas.microsoft.com/office/drawing/2014/main" id="{6437B5E3-5085-4FD7-A17E-51F1CBECB65D}"/>
              </a:ext>
            </a:extLst>
          </p:cNvPr>
          <p:cNvSpPr/>
          <p:nvPr/>
        </p:nvSpPr>
        <p:spPr>
          <a:xfrm>
            <a:off x="3489158" y="779795"/>
            <a:ext cx="671927" cy="2153905"/>
          </a:xfrm>
          <a:prstGeom prst="leftBrace">
            <a:avLst/>
          </a:prstGeom>
          <a:ln w="38100">
            <a:solidFill>
              <a:srgbClr val="5D0B0B"/>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13" name="Abrir llave 12">
            <a:extLst>
              <a:ext uri="{FF2B5EF4-FFF2-40B4-BE49-F238E27FC236}">
                <a16:creationId xmlns="" xmlns:a16="http://schemas.microsoft.com/office/drawing/2014/main" id="{94AED298-2F40-4ED9-8322-879A5E9CCEE2}"/>
              </a:ext>
            </a:extLst>
          </p:cNvPr>
          <p:cNvSpPr/>
          <p:nvPr/>
        </p:nvSpPr>
        <p:spPr>
          <a:xfrm>
            <a:off x="3461948" y="2998300"/>
            <a:ext cx="671927" cy="1916599"/>
          </a:xfrm>
          <a:prstGeom prst="leftBrace">
            <a:avLst/>
          </a:prstGeom>
          <a:ln w="38100">
            <a:solidFill>
              <a:srgbClr val="5D0B0B"/>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dirty="0"/>
          </a:p>
        </p:txBody>
      </p:sp>
      <p:sp>
        <p:nvSpPr>
          <p:cNvPr id="3" name="Rectángulo 2">
            <a:extLst>
              <a:ext uri="{FF2B5EF4-FFF2-40B4-BE49-F238E27FC236}">
                <a16:creationId xmlns="" xmlns:a16="http://schemas.microsoft.com/office/drawing/2014/main" id="{8CB0F86B-B707-4794-8FAC-B14721A7C2F2}"/>
              </a:ext>
            </a:extLst>
          </p:cNvPr>
          <p:cNvSpPr/>
          <p:nvPr/>
        </p:nvSpPr>
        <p:spPr>
          <a:xfrm>
            <a:off x="510776" y="1505635"/>
            <a:ext cx="2793898" cy="1231106"/>
          </a:xfrm>
          <a:prstGeom prst="rect">
            <a:avLst/>
          </a:prstGeom>
        </p:spPr>
        <p:txBody>
          <a:bodyPr wrap="square">
            <a:spAutoFit/>
          </a:bodyPr>
          <a:lstStyle/>
          <a:p>
            <a:pPr algn="ctr"/>
            <a:r>
              <a:rPr lang="es-MX" sz="2000" b="1" dirty="0">
                <a:solidFill>
                  <a:srgbClr val="760000"/>
                </a:solidFill>
                <a:latin typeface="Century Gothic" panose="020B0502020202020204" pitchFamily="34" charset="0"/>
              </a:rPr>
              <a:t>9. </a:t>
            </a:r>
            <a:r>
              <a:rPr lang="es-MX" b="1" dirty="0">
                <a:solidFill>
                  <a:schemeClr val="tx1">
                    <a:lumMod val="75000"/>
                    <a:lumOff val="25000"/>
                  </a:schemeClr>
                </a:solidFill>
                <a:latin typeface="Century Gothic" panose="020B0502020202020204" pitchFamily="34" charset="0"/>
              </a:rPr>
              <a:t>Sustituir el uso de artículos masculinos por pronombres personales</a:t>
            </a:r>
            <a:endParaRPr lang="es-MX" dirty="0">
              <a:solidFill>
                <a:schemeClr val="tx1">
                  <a:lumMod val="75000"/>
                  <a:lumOff val="25000"/>
                </a:schemeClr>
              </a:solidFill>
            </a:endParaRPr>
          </a:p>
        </p:txBody>
      </p:sp>
      <p:sp>
        <p:nvSpPr>
          <p:cNvPr id="15" name="Rectángulo 14">
            <a:extLst>
              <a:ext uri="{FF2B5EF4-FFF2-40B4-BE49-F238E27FC236}">
                <a16:creationId xmlns="" xmlns:a16="http://schemas.microsoft.com/office/drawing/2014/main" id="{F99CC108-7CF4-46CC-80DD-1E3010EBD6EE}"/>
              </a:ext>
            </a:extLst>
          </p:cNvPr>
          <p:cNvSpPr/>
          <p:nvPr/>
        </p:nvSpPr>
        <p:spPr>
          <a:xfrm>
            <a:off x="510776" y="3914939"/>
            <a:ext cx="2793898" cy="677108"/>
          </a:xfrm>
          <a:prstGeom prst="rect">
            <a:avLst/>
          </a:prstGeom>
        </p:spPr>
        <p:txBody>
          <a:bodyPr wrap="square">
            <a:spAutoFit/>
          </a:bodyPr>
          <a:lstStyle/>
          <a:p>
            <a:pPr algn="ctr"/>
            <a:r>
              <a:rPr lang="es-MX" sz="2000" b="1" dirty="0">
                <a:solidFill>
                  <a:srgbClr val="760000"/>
                </a:solidFill>
                <a:latin typeface="Century Gothic" panose="020B0502020202020204" pitchFamily="34" charset="0"/>
              </a:rPr>
              <a:t>10. </a:t>
            </a:r>
            <a:r>
              <a:rPr lang="es-MX" b="1" dirty="0">
                <a:solidFill>
                  <a:schemeClr val="tx1">
                    <a:lumMod val="75000"/>
                    <a:lumOff val="25000"/>
                  </a:schemeClr>
                </a:solidFill>
                <a:latin typeface="Century Gothic" panose="020B0502020202020204" pitchFamily="34" charset="0"/>
              </a:rPr>
              <a:t>Usar verbos impersonales</a:t>
            </a:r>
            <a:endParaRPr lang="es-MX" dirty="0">
              <a:solidFill>
                <a:schemeClr val="tx1">
                  <a:lumMod val="75000"/>
                  <a:lumOff val="25000"/>
                </a:schemeClr>
              </a:solidFill>
            </a:endParaRPr>
          </a:p>
        </p:txBody>
      </p:sp>
      <p:sp>
        <p:nvSpPr>
          <p:cNvPr id="16" name="Rectángulo 15">
            <a:extLst>
              <a:ext uri="{FF2B5EF4-FFF2-40B4-BE49-F238E27FC236}">
                <a16:creationId xmlns="" xmlns:a16="http://schemas.microsoft.com/office/drawing/2014/main" id="{E6DC708A-6034-4C1C-BAD7-4695907B30F3}"/>
              </a:ext>
            </a:extLst>
          </p:cNvPr>
          <p:cNvSpPr/>
          <p:nvPr/>
        </p:nvSpPr>
        <p:spPr>
          <a:xfrm>
            <a:off x="480533" y="5540551"/>
            <a:ext cx="2793898" cy="677108"/>
          </a:xfrm>
          <a:prstGeom prst="rect">
            <a:avLst/>
          </a:prstGeom>
        </p:spPr>
        <p:txBody>
          <a:bodyPr wrap="square">
            <a:spAutoFit/>
          </a:bodyPr>
          <a:lstStyle/>
          <a:p>
            <a:pPr algn="ctr"/>
            <a:r>
              <a:rPr lang="es-MX" sz="2000" b="1" dirty="0">
                <a:solidFill>
                  <a:srgbClr val="760000"/>
                </a:solidFill>
                <a:latin typeface="Century Gothic" panose="020B0502020202020204" pitchFamily="34" charset="0"/>
              </a:rPr>
              <a:t>11. </a:t>
            </a:r>
            <a:r>
              <a:rPr lang="es-MX" b="1" dirty="0">
                <a:solidFill>
                  <a:schemeClr val="tx1">
                    <a:lumMod val="75000"/>
                    <a:lumOff val="25000"/>
                  </a:schemeClr>
                </a:solidFill>
                <a:latin typeface="Century Gothic" panose="020B0502020202020204" pitchFamily="34" charset="0"/>
              </a:rPr>
              <a:t>Omitir el masculino genérico</a:t>
            </a:r>
            <a:endParaRPr lang="es-MX" dirty="0">
              <a:solidFill>
                <a:schemeClr val="tx1">
                  <a:lumMod val="75000"/>
                  <a:lumOff val="25000"/>
                </a:schemeClr>
              </a:solidFill>
            </a:endParaRPr>
          </a:p>
        </p:txBody>
      </p:sp>
      <p:sp>
        <p:nvSpPr>
          <p:cNvPr id="14" name="Abrir llave 13">
            <a:extLst>
              <a:ext uri="{FF2B5EF4-FFF2-40B4-BE49-F238E27FC236}">
                <a16:creationId xmlns="" xmlns:a16="http://schemas.microsoft.com/office/drawing/2014/main" id="{3D1666EE-7C97-4CE0-8E4D-FC25385A30C9}"/>
              </a:ext>
            </a:extLst>
          </p:cNvPr>
          <p:cNvSpPr/>
          <p:nvPr/>
        </p:nvSpPr>
        <p:spPr>
          <a:xfrm>
            <a:off x="3464932" y="4994832"/>
            <a:ext cx="671927" cy="1356596"/>
          </a:xfrm>
          <a:prstGeom prst="leftBrace">
            <a:avLst/>
          </a:prstGeom>
          <a:ln w="38100">
            <a:solidFill>
              <a:srgbClr val="5D0B0B"/>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graphicFrame>
        <p:nvGraphicFramePr>
          <p:cNvPr id="4" name="Tabla 3"/>
          <p:cNvGraphicFramePr>
            <a:graphicFrameLocks noGrp="1"/>
          </p:cNvGraphicFramePr>
          <p:nvPr>
            <p:extLst>
              <p:ext uri="{D42A27DB-BD31-4B8C-83A1-F6EECF244321}">
                <p14:modId xmlns:p14="http://schemas.microsoft.com/office/powerpoint/2010/main" val="3966601222"/>
              </p:ext>
            </p:extLst>
          </p:nvPr>
        </p:nvGraphicFramePr>
        <p:xfrm>
          <a:off x="4171975" y="546912"/>
          <a:ext cx="6964433" cy="5849251"/>
        </p:xfrm>
        <a:graphic>
          <a:graphicData uri="http://schemas.openxmlformats.org/drawingml/2006/table">
            <a:tbl>
              <a:tblPr>
                <a:tableStyleId>{5C22544A-7EE6-4342-B048-85BDC9FD1C3A}</a:tableStyleId>
              </a:tblPr>
              <a:tblGrid>
                <a:gridCol w="3071650"/>
                <a:gridCol w="3892783"/>
              </a:tblGrid>
              <a:tr h="249032">
                <a:tc>
                  <a:txBody>
                    <a:bodyPr/>
                    <a:lstStyle/>
                    <a:p>
                      <a:pPr algn="ctr" fontAlgn="t"/>
                      <a:r>
                        <a:rPr lang="es-MX" sz="1200" u="none" strike="noStrike" dirty="0">
                          <a:effectLst/>
                          <a:latin typeface="Avenir-Book" panose="02000503020000020003" pitchFamily="2" charset="0"/>
                        </a:rPr>
                        <a:t>Masculino genérico </a:t>
                      </a:r>
                      <a:endParaRPr lang="es-MX" sz="1200" b="1" i="0" u="none" strike="noStrike" dirty="0">
                        <a:solidFill>
                          <a:srgbClr val="000000"/>
                        </a:solidFill>
                        <a:effectLst/>
                        <a:latin typeface="Avenir-Book" panose="02000503020000020003" pitchFamily="2" charset="0"/>
                      </a:endParaRPr>
                    </a:p>
                  </a:txBody>
                  <a:tcPr marL="7912" marR="7912" marT="7912" marB="0">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200" u="none" strike="noStrike" dirty="0">
                          <a:effectLst/>
                          <a:latin typeface="Avenir-Book" panose="02000503020000020003" pitchFamily="2" charset="0"/>
                        </a:rPr>
                        <a:t>Desdoblamiento</a:t>
                      </a:r>
                      <a:endParaRPr lang="es-MX" sz="1200" b="1" i="0" u="none" strike="noStrike" dirty="0">
                        <a:solidFill>
                          <a:srgbClr val="000000"/>
                        </a:solidFill>
                        <a:effectLst/>
                        <a:latin typeface="Avenir-Book" panose="02000503020000020003" pitchFamily="2" charset="0"/>
                      </a:endParaRPr>
                    </a:p>
                  </a:txBody>
                  <a:tcPr marL="7912" marR="7912" marT="7912" marB="0">
                    <a:lnB w="12700" cap="flat" cmpd="sng" algn="ctr">
                      <a:solidFill>
                        <a:schemeClr val="tx1"/>
                      </a:solidFill>
                      <a:prstDash val="solid"/>
                      <a:round/>
                      <a:headEnd type="none" w="med" len="med"/>
                      <a:tailEnd type="none" w="med" len="med"/>
                    </a:lnB>
                    <a:solidFill>
                      <a:schemeClr val="bg1"/>
                    </a:solidFill>
                  </a:tcPr>
                </a:tc>
              </a:tr>
              <a:tr h="475423">
                <a:tc>
                  <a:txBody>
                    <a:bodyPr/>
                    <a:lstStyle/>
                    <a:p>
                      <a:pPr algn="just" fontAlgn="t"/>
                      <a:r>
                        <a:rPr lang="es-MX" sz="1200" u="none" strike="noStrike">
                          <a:effectLst/>
                          <a:latin typeface="Avenir-Book" panose="02000503020000020003" pitchFamily="2" charset="0"/>
                        </a:rPr>
                        <a:t>El que acuda lo más pronto a estas instalaciones, recibirá el libro...</a:t>
                      </a:r>
                      <a:endParaRPr lang="es-MX" sz="1200" b="0" i="0" u="none" strike="noStrike">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s-MX" sz="1200" u="none" strike="noStrike" dirty="0">
                          <a:effectLst/>
                          <a:latin typeface="Avenir-Book" panose="02000503020000020003" pitchFamily="2" charset="0"/>
                        </a:rPr>
                        <a:t>Quien acuda lo </a:t>
                      </a:r>
                      <a:r>
                        <a:rPr lang="es-MX" sz="1200" u="none" strike="noStrike" dirty="0" smtClean="0">
                          <a:effectLst/>
                          <a:latin typeface="Avenir-Book" panose="02000503020000020003" pitchFamily="2" charset="0"/>
                        </a:rPr>
                        <a:t>más </a:t>
                      </a:r>
                      <a:r>
                        <a:rPr lang="es-MX" sz="1200" u="none" strike="noStrike" dirty="0">
                          <a:effectLst/>
                          <a:latin typeface="Avenir-Book" panose="02000503020000020003" pitchFamily="2" charset="0"/>
                        </a:rPr>
                        <a:t>pronto a estas instalaciones, </a:t>
                      </a:r>
                      <a:r>
                        <a:rPr lang="es-MX" sz="1200" u="none" strike="noStrike" dirty="0" smtClean="0">
                          <a:effectLst/>
                          <a:latin typeface="Avenir-Book" panose="02000503020000020003" pitchFamily="2" charset="0"/>
                        </a:rPr>
                        <a:t>recibirá </a:t>
                      </a:r>
                      <a:r>
                        <a:rPr lang="es-MX" sz="1200" u="none" strike="noStrike" dirty="0">
                          <a:effectLst/>
                          <a:latin typeface="Avenir-Book" panose="02000503020000020003" pitchFamily="2" charset="0"/>
                        </a:rPr>
                        <a:t>el libro…</a:t>
                      </a:r>
                      <a:endParaRPr lang="es-MX" sz="1200" b="0" i="0" u="none" strike="noStrike" dirty="0">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5423">
                <a:tc>
                  <a:txBody>
                    <a:bodyPr/>
                    <a:lstStyle/>
                    <a:p>
                      <a:pPr algn="just" fontAlgn="t"/>
                      <a:r>
                        <a:rPr lang="es-MX" sz="1200" u="none" strike="noStrike">
                          <a:effectLst/>
                          <a:latin typeface="Avenir-Book" panose="02000503020000020003" pitchFamily="2" charset="0"/>
                        </a:rPr>
                        <a:t>Aquellos que aún no cuenten con sus certificados de es tudios...</a:t>
                      </a:r>
                      <a:endParaRPr lang="es-MX" sz="1200" b="0" i="0" u="none" strike="noStrike">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Quienes/Las personas que </a:t>
                      </a:r>
                      <a:r>
                        <a:rPr lang="es-MX" sz="1200" u="none" strike="noStrike" dirty="0" smtClean="0">
                          <a:effectLst/>
                          <a:latin typeface="Avenir-Book" panose="02000503020000020003" pitchFamily="2" charset="0"/>
                        </a:rPr>
                        <a:t>aún </a:t>
                      </a:r>
                      <a:r>
                        <a:rPr lang="es-MX" sz="1200" u="none" strike="noStrike" dirty="0">
                          <a:effectLst/>
                          <a:latin typeface="Avenir-Book" panose="02000503020000020003" pitchFamily="2" charset="0"/>
                        </a:rPr>
                        <a:t>no cuenten con sus certificados de estudios...</a:t>
                      </a:r>
                      <a:endParaRPr lang="es-MX" sz="1200" b="0" i="0" u="none" strike="noStrike" dirty="0">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8710">
                <a:tc>
                  <a:txBody>
                    <a:bodyPr/>
                    <a:lstStyle/>
                    <a:p>
                      <a:pPr algn="just" fontAlgn="t"/>
                      <a:r>
                        <a:rPr lang="es-MX" sz="1200" u="none" strike="noStrike">
                          <a:effectLst/>
                          <a:latin typeface="Avenir-Book" panose="02000503020000020003" pitchFamily="2" charset="0"/>
                        </a:rPr>
                        <a:t>Los participantes deberán registrarse…</a:t>
                      </a:r>
                      <a:endParaRPr lang="es-MX" sz="1200" b="0" i="0" u="none" strike="noStrike">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Quienes participen </a:t>
                      </a:r>
                      <a:r>
                        <a:rPr lang="es-MX" sz="1200" u="none" strike="noStrike" dirty="0" smtClean="0">
                          <a:effectLst/>
                          <a:latin typeface="Avenir-Book" panose="02000503020000020003" pitchFamily="2" charset="0"/>
                        </a:rPr>
                        <a:t>deberán </a:t>
                      </a:r>
                      <a:r>
                        <a:rPr lang="es-MX" sz="1200" u="none" strike="noStrike" dirty="0">
                          <a:effectLst/>
                          <a:latin typeface="Avenir-Book" panose="02000503020000020003" pitchFamily="2" charset="0"/>
                        </a:rPr>
                        <a:t>registrarse…</a:t>
                      </a:r>
                      <a:endParaRPr lang="es-MX" sz="1200" b="0" i="0" u="none" strike="noStrike" dirty="0">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7711">
                <a:tc>
                  <a:txBody>
                    <a:bodyPr/>
                    <a:lstStyle/>
                    <a:p>
                      <a:pPr algn="just" fontAlgn="t"/>
                      <a:r>
                        <a:rPr lang="es-MX" sz="1200" u="none" strike="noStrike">
                          <a:effectLst/>
                          <a:latin typeface="Avenir-Book" panose="02000503020000020003" pitchFamily="2" charset="0"/>
                        </a:rPr>
                        <a:t>Será el juez el que lo determine...</a:t>
                      </a:r>
                      <a:endParaRPr lang="es-MX" sz="1200" b="0" i="0" u="none" strike="noStrike">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Quien juzgue determinará…</a:t>
                      </a:r>
                      <a:endParaRPr lang="es-MX" sz="1200" b="0" i="0" u="none" strike="noStrike" dirty="0">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7711">
                <a:tc>
                  <a:txBody>
                    <a:bodyPr/>
                    <a:lstStyle/>
                    <a:p>
                      <a:pPr algn="just" fontAlgn="t"/>
                      <a:r>
                        <a:rPr lang="es-MX" sz="1200" u="none" strike="noStrike">
                          <a:effectLst/>
                          <a:latin typeface="Avenir-Book" panose="02000503020000020003" pitchFamily="2" charset="0"/>
                        </a:rPr>
                        <a:t>El supervisor emitirá su opinión...</a:t>
                      </a:r>
                      <a:endParaRPr lang="es-MX" sz="1200" b="0" i="0" u="none" strike="noStrike">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Quien supervise </a:t>
                      </a:r>
                      <a:r>
                        <a:rPr lang="es-MX" sz="1200" u="none" strike="noStrike" dirty="0" smtClean="0">
                          <a:effectLst/>
                          <a:latin typeface="Avenir-Book" panose="02000503020000020003" pitchFamily="2" charset="0"/>
                        </a:rPr>
                        <a:t>emitirá </a:t>
                      </a:r>
                      <a:r>
                        <a:rPr lang="es-MX" sz="1200" u="none" strike="noStrike" dirty="0">
                          <a:effectLst/>
                          <a:latin typeface="Avenir-Book" panose="02000503020000020003" pitchFamily="2" charset="0"/>
                        </a:rPr>
                        <a:t>su </a:t>
                      </a:r>
                      <a:r>
                        <a:rPr lang="es-MX" sz="1200" u="none" strike="noStrike" dirty="0" smtClean="0">
                          <a:effectLst/>
                          <a:latin typeface="Avenir-Book" panose="02000503020000020003" pitchFamily="2" charset="0"/>
                        </a:rPr>
                        <a:t>opinión</a:t>
                      </a:r>
                      <a:r>
                        <a:rPr lang="es-MX" sz="1200" u="none" strike="noStrike" dirty="0">
                          <a:effectLst/>
                          <a:latin typeface="Avenir-Book" panose="02000503020000020003" pitchFamily="2" charset="0"/>
                        </a:rPr>
                        <a:t>…</a:t>
                      </a:r>
                      <a:endParaRPr lang="es-MX" sz="1200" b="0" i="0" u="none" strike="noStrike" dirty="0">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4640">
                <a:tc>
                  <a:txBody>
                    <a:bodyPr/>
                    <a:lstStyle/>
                    <a:p>
                      <a:pPr algn="just" fontAlgn="t"/>
                      <a:r>
                        <a:rPr lang="es-MX" sz="1200" u="none" strike="noStrike">
                          <a:effectLst/>
                          <a:latin typeface="Avenir-Book" panose="02000503020000020003" pitchFamily="2" charset="0"/>
                        </a:rPr>
                        <a:t>Tras la planeación, los administradores iniciarán el proceso...</a:t>
                      </a:r>
                      <a:endParaRPr lang="es-MX" sz="1200" b="0" i="0" u="none" strike="noStrike">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Tras la </a:t>
                      </a:r>
                      <a:r>
                        <a:rPr lang="es-MX" sz="1200" u="none" strike="noStrike" dirty="0" smtClean="0">
                          <a:effectLst/>
                          <a:latin typeface="Avenir-Book" panose="02000503020000020003" pitchFamily="2" charset="0"/>
                        </a:rPr>
                        <a:t>planeación</a:t>
                      </a:r>
                      <a:r>
                        <a:rPr lang="es-MX" sz="1200" u="none" strike="noStrike" dirty="0">
                          <a:effectLst/>
                          <a:latin typeface="Avenir-Book" panose="02000503020000020003" pitchFamily="2" charset="0"/>
                        </a:rPr>
                        <a:t>, quienes administren </a:t>
                      </a:r>
                      <a:r>
                        <a:rPr lang="es-MX" sz="1200" u="none" strike="noStrike" dirty="0" smtClean="0">
                          <a:effectLst/>
                          <a:latin typeface="Avenir-Book" panose="02000503020000020003" pitchFamily="2" charset="0"/>
                        </a:rPr>
                        <a:t>iniciarán </a:t>
                      </a:r>
                      <a:r>
                        <a:rPr lang="es-MX" sz="1200" u="none" strike="noStrike" dirty="0">
                          <a:effectLst/>
                          <a:latin typeface="Avenir-Book" panose="02000503020000020003" pitchFamily="2" charset="0"/>
                        </a:rPr>
                        <a:t>el proceso...</a:t>
                      </a:r>
                      <a:endParaRPr lang="es-MX" sz="1200" b="0" i="0" u="none" strike="noStrike" dirty="0">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13134">
                <a:tc>
                  <a:txBody>
                    <a:bodyPr/>
                    <a:lstStyle/>
                    <a:p>
                      <a:pPr algn="just" fontAlgn="t"/>
                      <a:r>
                        <a:rPr lang="es-MX" sz="1200" u="none" strike="noStrike">
                          <a:effectLst/>
                          <a:latin typeface="Avenir-Book" panose="02000503020000020003" pitchFamily="2" charset="0"/>
                        </a:rPr>
                        <a:t>Asimismo, cuando el empleado tenga que realizar trámites, tendrá que requisitar su pase de salida.</a:t>
                      </a:r>
                      <a:endParaRPr lang="es-MX" sz="1200" b="0" i="0" u="none" strike="noStrike">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Asimismo, cuando se tengan que realizar </a:t>
                      </a:r>
                      <a:r>
                        <a:rPr lang="es-MX" sz="1200" u="none" strike="noStrike" dirty="0" smtClean="0">
                          <a:effectLst/>
                          <a:latin typeface="Avenir-Book" panose="02000503020000020003" pitchFamily="2" charset="0"/>
                        </a:rPr>
                        <a:t>trámites</a:t>
                      </a:r>
                      <a:r>
                        <a:rPr lang="es-MX" sz="1200" u="none" strike="noStrike" dirty="0">
                          <a:effectLst/>
                          <a:latin typeface="Avenir-Book" panose="02000503020000020003" pitchFamily="2" charset="0"/>
                        </a:rPr>
                        <a:t>, </a:t>
                      </a:r>
                      <a:r>
                        <a:rPr lang="es-MX" sz="1200" u="none" strike="noStrike" dirty="0" smtClean="0">
                          <a:effectLst/>
                          <a:latin typeface="Avenir-Book" panose="02000503020000020003" pitchFamily="2" charset="0"/>
                        </a:rPr>
                        <a:t>tendrá </a:t>
                      </a:r>
                      <a:r>
                        <a:rPr lang="es-MX" sz="1200" u="none" strike="noStrike" dirty="0">
                          <a:effectLst/>
                          <a:latin typeface="Avenir-Book" panose="02000503020000020003" pitchFamily="2" charset="0"/>
                        </a:rPr>
                        <a:t>que </a:t>
                      </a:r>
                      <a:r>
                        <a:rPr lang="es-MX" sz="1200" u="none" strike="noStrike" dirty="0" err="1">
                          <a:effectLst/>
                          <a:latin typeface="Avenir-Book" panose="02000503020000020003" pitchFamily="2" charset="0"/>
                        </a:rPr>
                        <a:t>requisitarse</a:t>
                      </a:r>
                      <a:r>
                        <a:rPr lang="es-MX" sz="1200" u="none" strike="noStrike" dirty="0">
                          <a:effectLst/>
                          <a:latin typeface="Avenir-Book" panose="02000503020000020003" pitchFamily="2" charset="0"/>
                        </a:rPr>
                        <a:t> el pase de salida.</a:t>
                      </a:r>
                      <a:endParaRPr lang="es-MX" sz="1200" b="0" i="0" u="none" strike="noStrike" dirty="0">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5423">
                <a:tc>
                  <a:txBody>
                    <a:bodyPr/>
                    <a:lstStyle/>
                    <a:p>
                      <a:pPr algn="just" fontAlgn="t"/>
                      <a:r>
                        <a:rPr lang="es-MX" sz="1200" u="none" strike="noStrike">
                          <a:effectLst/>
                          <a:latin typeface="Avenir-Book" panose="02000503020000020003" pitchFamily="2" charset="0"/>
                        </a:rPr>
                        <a:t>Cuando uno escucha por primera vez sobre este tema...</a:t>
                      </a:r>
                      <a:endParaRPr lang="es-MX" sz="1200" b="0" i="0" u="none" strike="noStrike">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Cuando escuchamos/se escucha por primera vez sobre este tema...</a:t>
                      </a:r>
                      <a:endParaRPr lang="es-MX" sz="1200" b="0" i="0" u="none" strike="noStrike" dirty="0">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5423">
                <a:tc>
                  <a:txBody>
                    <a:bodyPr/>
                    <a:lstStyle/>
                    <a:p>
                      <a:pPr algn="just" fontAlgn="t"/>
                      <a:r>
                        <a:rPr lang="es-MX" sz="1200" u="none" strike="noStrike">
                          <a:effectLst/>
                          <a:latin typeface="Avenir-Book" panose="02000503020000020003" pitchFamily="2" charset="0"/>
                        </a:rPr>
                        <a:t>Los interesados deberán acudir a la dirección...</a:t>
                      </a:r>
                      <a:endParaRPr lang="es-MX" sz="1200" b="0" i="0" u="none" strike="noStrike">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Si le interesa, acudir a…</a:t>
                      </a:r>
                      <a:endParaRPr lang="es-MX" sz="1200" b="0" i="0" u="none" strike="noStrike" dirty="0">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9032">
                <a:tc>
                  <a:txBody>
                    <a:bodyPr/>
                    <a:lstStyle/>
                    <a:p>
                      <a:pPr algn="just" fontAlgn="t"/>
                      <a:r>
                        <a:rPr lang="es-MX" sz="1200" u="none" strike="noStrike">
                          <a:effectLst/>
                          <a:latin typeface="Avenir-Book" panose="02000503020000020003" pitchFamily="2" charset="0"/>
                        </a:rPr>
                        <a:t>Con tus compañeros discute.</a:t>
                      </a:r>
                      <a:endParaRPr lang="es-MX" sz="1200" b="0" i="0" u="none" strike="noStrike">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Discute en equipo.</a:t>
                      </a:r>
                      <a:endParaRPr lang="es-MX" sz="1200" b="0" i="0" u="none" strike="noStrike" dirty="0">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5423">
                <a:tc>
                  <a:txBody>
                    <a:bodyPr/>
                    <a:lstStyle/>
                    <a:p>
                      <a:pPr algn="l" fontAlgn="t"/>
                      <a:r>
                        <a:rPr lang="es-MX" sz="1200" u="none" strike="noStrike" dirty="0">
                          <a:effectLst/>
                          <a:latin typeface="Avenir-Book" panose="02000503020000020003" pitchFamily="2" charset="0"/>
                        </a:rPr>
                        <a:t>Al terminar, muestra el dibujo a tus </a:t>
                      </a:r>
                      <a:r>
                        <a:rPr lang="es-MX" sz="1200" u="none" strike="noStrike" dirty="0" smtClean="0">
                          <a:effectLst/>
                          <a:latin typeface="Avenir-Book" panose="02000503020000020003" pitchFamily="2" charset="0"/>
                        </a:rPr>
                        <a:t>compañeros </a:t>
                      </a:r>
                      <a:r>
                        <a:rPr lang="es-MX" sz="1200" u="none" strike="noStrike" dirty="0">
                          <a:effectLst/>
                          <a:latin typeface="Avenir-Book" panose="02000503020000020003" pitchFamily="2" charset="0"/>
                        </a:rPr>
                        <a:t>y </a:t>
                      </a:r>
                      <a:r>
                        <a:rPr lang="es-MX" sz="1200" u="none" strike="noStrike" dirty="0" smtClean="0">
                          <a:effectLst/>
                          <a:latin typeface="Avenir-Book" panose="02000503020000020003" pitchFamily="2" charset="0"/>
                        </a:rPr>
                        <a:t>explícalo</a:t>
                      </a:r>
                      <a:r>
                        <a:rPr lang="es-MX" sz="1200" u="none" strike="noStrike" dirty="0">
                          <a:effectLst/>
                          <a:latin typeface="Avenir-Book" panose="02000503020000020003" pitchFamily="2" charset="0"/>
                        </a:rPr>
                        <a:t>.</a:t>
                      </a:r>
                      <a:endParaRPr lang="es-MX" sz="1200" b="0" i="0" u="none" strike="noStrike" dirty="0">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Al terminar, muestra el dibujo al grupo y </a:t>
                      </a:r>
                      <a:r>
                        <a:rPr lang="es-MX" sz="1200" u="none" strike="noStrike" dirty="0" smtClean="0">
                          <a:effectLst/>
                          <a:latin typeface="Avenir-Book" panose="02000503020000020003" pitchFamily="2" charset="0"/>
                        </a:rPr>
                        <a:t>explícalo</a:t>
                      </a:r>
                      <a:r>
                        <a:rPr lang="es-MX" sz="1200" u="none" strike="noStrike" dirty="0">
                          <a:effectLst/>
                          <a:latin typeface="Avenir-Book" panose="02000503020000020003" pitchFamily="2" charset="0"/>
                        </a:rPr>
                        <a:t>.</a:t>
                      </a:r>
                      <a:endParaRPr lang="es-MX" sz="1200" b="0" i="0" u="none" strike="noStrike" dirty="0">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2166">
                <a:tc>
                  <a:txBody>
                    <a:bodyPr/>
                    <a:lstStyle/>
                    <a:p>
                      <a:pPr algn="l" fontAlgn="t"/>
                      <a:r>
                        <a:rPr lang="es-MX" sz="1200" u="none" strike="noStrike" dirty="0">
                          <a:effectLst/>
                          <a:latin typeface="Avenir-Book" panose="02000503020000020003" pitchFamily="2" charset="0"/>
                        </a:rPr>
                        <a:t>En conferencia de prensa, los investigadores explicaron que el </a:t>
                      </a:r>
                      <a:r>
                        <a:rPr lang="es-MX" sz="1200" u="none" strike="noStrike" dirty="0" smtClean="0">
                          <a:effectLst/>
                          <a:latin typeface="Avenir-Book" panose="02000503020000020003" pitchFamily="2" charset="0"/>
                        </a:rPr>
                        <a:t>cáncer </a:t>
                      </a:r>
                      <a:r>
                        <a:rPr lang="es-MX" sz="1200" u="none" strike="noStrike" dirty="0">
                          <a:effectLst/>
                          <a:latin typeface="Avenir-Book" panose="02000503020000020003" pitchFamily="2" charset="0"/>
                        </a:rPr>
                        <a:t>de mama es un grave problema de salud </a:t>
                      </a:r>
                      <a:r>
                        <a:rPr lang="es-MX" sz="1200" u="none" strike="noStrike" dirty="0" smtClean="0">
                          <a:effectLst/>
                          <a:latin typeface="Avenir-Book" panose="02000503020000020003" pitchFamily="2" charset="0"/>
                        </a:rPr>
                        <a:t>pública </a:t>
                      </a:r>
                      <a:r>
                        <a:rPr lang="es-MX" sz="1200" u="none" strike="noStrike" dirty="0">
                          <a:effectLst/>
                          <a:latin typeface="Avenir-Book" panose="02000503020000020003" pitchFamily="2" charset="0"/>
                        </a:rPr>
                        <a:t>mundial.</a:t>
                      </a:r>
                      <a:endParaRPr lang="es-MX" sz="1200" b="0" i="0" u="none" strike="noStrike" dirty="0">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s-MX" sz="1200" u="none" strike="noStrike" dirty="0">
                          <a:effectLst/>
                          <a:latin typeface="Avenir-Book" panose="02000503020000020003" pitchFamily="2" charset="0"/>
                        </a:rPr>
                        <a:t>En conferencia de prensa, explicaron que el </a:t>
                      </a:r>
                      <a:r>
                        <a:rPr lang="es-MX" sz="1200" u="none" strike="noStrike" dirty="0" smtClean="0">
                          <a:effectLst/>
                          <a:latin typeface="Avenir-Book" panose="02000503020000020003" pitchFamily="2" charset="0"/>
                        </a:rPr>
                        <a:t>cáncer </a:t>
                      </a:r>
                      <a:r>
                        <a:rPr lang="es-MX" sz="1200" u="none" strike="noStrike" dirty="0">
                          <a:effectLst/>
                          <a:latin typeface="Avenir-Book" panose="02000503020000020003" pitchFamily="2" charset="0"/>
                        </a:rPr>
                        <a:t>de mama es un grave problema de salud </a:t>
                      </a:r>
                      <a:r>
                        <a:rPr lang="es-MX" sz="1200" u="none" strike="noStrike" dirty="0" smtClean="0">
                          <a:effectLst/>
                          <a:latin typeface="Avenir-Book" panose="02000503020000020003" pitchFamily="2" charset="0"/>
                        </a:rPr>
                        <a:t>pública </a:t>
                      </a:r>
                      <a:r>
                        <a:rPr lang="es-MX" sz="1200" u="none" strike="noStrike" dirty="0">
                          <a:effectLst/>
                          <a:latin typeface="Avenir-Book" panose="02000503020000020003" pitchFamily="2" charset="0"/>
                        </a:rPr>
                        <a:t>mundial.</a:t>
                      </a:r>
                      <a:endParaRPr lang="es-MX" sz="1200" b="0" i="0" u="none" strike="noStrike" dirty="0">
                        <a:solidFill>
                          <a:srgbClr val="000000"/>
                        </a:solidFill>
                        <a:effectLst/>
                        <a:latin typeface="Avenir-Book" panose="02000503020000020003" pitchFamily="2" charset="0"/>
                      </a:endParaRPr>
                    </a:p>
                  </a:txBody>
                  <a:tcPr marL="7912" marR="7912" marT="79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07752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2919664" y="193713"/>
            <a:ext cx="91884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2400" b="1" dirty="0">
                <a:solidFill>
                  <a:schemeClr val="tx1">
                    <a:lumMod val="75000"/>
                    <a:lumOff val="25000"/>
                  </a:schemeClr>
                </a:solidFill>
                <a:latin typeface="Century Gothic" panose="020B0502020202020204" pitchFamily="34" charset="0"/>
              </a:rPr>
              <a:t> </a:t>
            </a:r>
            <a:r>
              <a:rPr lang="es-MX" altLang="es-MX" sz="2400" b="1" dirty="0">
                <a:solidFill>
                  <a:srgbClr val="921212"/>
                </a:solidFill>
                <a:latin typeface="Century Gothic" panose="020B0502020202020204" pitchFamily="34" charset="0"/>
              </a:rPr>
              <a:t>Recursos prácticos para una comunicación incluyente</a:t>
            </a:r>
          </a:p>
          <a:p>
            <a:pPr lvl="0" algn="r">
              <a:defRPr/>
            </a:pPr>
            <a:endParaRPr kumimoji="0" lang="es-MX" altLang="es-MX" sz="1200" b="1" i="0" u="none" strike="noStrike" kern="1200" cap="none" spc="0" normalizeH="0" baseline="0" noProof="0" dirty="0">
              <a:ln>
                <a:noFill/>
              </a:ln>
              <a:solidFill>
                <a:srgbClr val="921212"/>
              </a:solidFill>
              <a:effectLst/>
              <a:uLnTx/>
              <a:uFillTx/>
              <a:latin typeface="Century Gothic" panose="020B0502020202020204" pitchFamily="34" charset="0"/>
            </a:endParaRPr>
          </a:p>
        </p:txBody>
      </p:sp>
      <p:sp>
        <p:nvSpPr>
          <p:cNvPr id="2" name="Abrir llave 1">
            <a:extLst>
              <a:ext uri="{FF2B5EF4-FFF2-40B4-BE49-F238E27FC236}">
                <a16:creationId xmlns="" xmlns:a16="http://schemas.microsoft.com/office/drawing/2014/main" id="{6437B5E3-5085-4FD7-A17E-51F1CBECB65D}"/>
              </a:ext>
            </a:extLst>
          </p:cNvPr>
          <p:cNvSpPr/>
          <p:nvPr/>
        </p:nvSpPr>
        <p:spPr>
          <a:xfrm>
            <a:off x="3274430" y="823914"/>
            <a:ext cx="671927" cy="839644"/>
          </a:xfrm>
          <a:prstGeom prst="leftBrace">
            <a:avLst/>
          </a:prstGeom>
          <a:ln w="38100">
            <a:solidFill>
              <a:srgbClr val="5D0B0B"/>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13" name="Abrir llave 12">
            <a:extLst>
              <a:ext uri="{FF2B5EF4-FFF2-40B4-BE49-F238E27FC236}">
                <a16:creationId xmlns="" xmlns:a16="http://schemas.microsoft.com/office/drawing/2014/main" id="{94AED298-2F40-4ED9-8322-879A5E9CCEE2}"/>
              </a:ext>
            </a:extLst>
          </p:cNvPr>
          <p:cNvSpPr/>
          <p:nvPr/>
        </p:nvSpPr>
        <p:spPr>
          <a:xfrm>
            <a:off x="3274429" y="2066275"/>
            <a:ext cx="671927" cy="829449"/>
          </a:xfrm>
          <a:prstGeom prst="leftBrace">
            <a:avLst/>
          </a:prstGeom>
          <a:ln w="38100">
            <a:solidFill>
              <a:srgbClr val="5D0B0B"/>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3" name="Rectángulo 2">
            <a:extLst>
              <a:ext uri="{FF2B5EF4-FFF2-40B4-BE49-F238E27FC236}">
                <a16:creationId xmlns="" xmlns:a16="http://schemas.microsoft.com/office/drawing/2014/main" id="{8CB0F86B-B707-4794-8FAC-B14721A7C2F2}"/>
              </a:ext>
            </a:extLst>
          </p:cNvPr>
          <p:cNvSpPr/>
          <p:nvPr/>
        </p:nvSpPr>
        <p:spPr>
          <a:xfrm>
            <a:off x="329921" y="900610"/>
            <a:ext cx="2793898" cy="677108"/>
          </a:xfrm>
          <a:prstGeom prst="rect">
            <a:avLst/>
          </a:prstGeom>
        </p:spPr>
        <p:txBody>
          <a:bodyPr wrap="square">
            <a:spAutoFit/>
          </a:bodyPr>
          <a:lstStyle/>
          <a:p>
            <a:pPr algn="ctr"/>
            <a:r>
              <a:rPr lang="es-MX" sz="2000" b="1" dirty="0">
                <a:solidFill>
                  <a:srgbClr val="760000"/>
                </a:solidFill>
                <a:latin typeface="Century Gothic" panose="020B0502020202020204" pitchFamily="34" charset="0"/>
              </a:rPr>
              <a:t>12. </a:t>
            </a:r>
            <a:r>
              <a:rPr lang="es-MX" b="1" dirty="0">
                <a:solidFill>
                  <a:schemeClr val="tx1">
                    <a:lumMod val="75000"/>
                    <a:lumOff val="25000"/>
                  </a:schemeClr>
                </a:solidFill>
                <a:latin typeface="Century Gothic" panose="020B0502020202020204" pitchFamily="34" charset="0"/>
              </a:rPr>
              <a:t>Usar el femenino en profesiones </a:t>
            </a:r>
            <a:endParaRPr lang="es-MX" dirty="0">
              <a:solidFill>
                <a:schemeClr val="tx1">
                  <a:lumMod val="75000"/>
                  <a:lumOff val="25000"/>
                </a:schemeClr>
              </a:solidFill>
            </a:endParaRPr>
          </a:p>
        </p:txBody>
      </p:sp>
      <p:sp>
        <p:nvSpPr>
          <p:cNvPr id="15" name="Rectángulo 14">
            <a:extLst>
              <a:ext uri="{FF2B5EF4-FFF2-40B4-BE49-F238E27FC236}">
                <a16:creationId xmlns="" xmlns:a16="http://schemas.microsoft.com/office/drawing/2014/main" id="{F99CC108-7CF4-46CC-80DD-1E3010EBD6EE}"/>
              </a:ext>
            </a:extLst>
          </p:cNvPr>
          <p:cNvSpPr/>
          <p:nvPr/>
        </p:nvSpPr>
        <p:spPr>
          <a:xfrm>
            <a:off x="371673" y="2153357"/>
            <a:ext cx="2793898" cy="677108"/>
          </a:xfrm>
          <a:prstGeom prst="rect">
            <a:avLst/>
          </a:prstGeom>
        </p:spPr>
        <p:txBody>
          <a:bodyPr wrap="square">
            <a:spAutoFit/>
          </a:bodyPr>
          <a:lstStyle/>
          <a:p>
            <a:pPr algn="ctr"/>
            <a:r>
              <a:rPr lang="es-MX" sz="2000" b="1" dirty="0">
                <a:solidFill>
                  <a:srgbClr val="760000"/>
                </a:solidFill>
                <a:latin typeface="Century Gothic" panose="020B0502020202020204" pitchFamily="34" charset="0"/>
              </a:rPr>
              <a:t>13. </a:t>
            </a:r>
            <a:r>
              <a:rPr lang="es-MX" b="1" dirty="0">
                <a:solidFill>
                  <a:schemeClr val="tx1">
                    <a:lumMod val="75000"/>
                    <a:lumOff val="25000"/>
                  </a:schemeClr>
                </a:solidFill>
                <a:latin typeface="Century Gothic" panose="020B0502020202020204" pitchFamily="34" charset="0"/>
              </a:rPr>
              <a:t>No usar solo el femenino</a:t>
            </a:r>
            <a:endParaRPr lang="es-MX" dirty="0">
              <a:solidFill>
                <a:schemeClr val="tx1">
                  <a:lumMod val="75000"/>
                  <a:lumOff val="25000"/>
                </a:schemeClr>
              </a:solidFill>
            </a:endParaRPr>
          </a:p>
        </p:txBody>
      </p:sp>
      <p:sp>
        <p:nvSpPr>
          <p:cNvPr id="16" name="Rectángulo 15">
            <a:extLst>
              <a:ext uri="{FF2B5EF4-FFF2-40B4-BE49-F238E27FC236}">
                <a16:creationId xmlns="" xmlns:a16="http://schemas.microsoft.com/office/drawing/2014/main" id="{E6DC708A-6034-4C1C-BAD7-4695907B30F3}"/>
              </a:ext>
            </a:extLst>
          </p:cNvPr>
          <p:cNvSpPr/>
          <p:nvPr/>
        </p:nvSpPr>
        <p:spPr>
          <a:xfrm>
            <a:off x="377442" y="4676714"/>
            <a:ext cx="2793898" cy="954107"/>
          </a:xfrm>
          <a:prstGeom prst="rect">
            <a:avLst/>
          </a:prstGeom>
        </p:spPr>
        <p:txBody>
          <a:bodyPr wrap="square">
            <a:spAutoFit/>
          </a:bodyPr>
          <a:lstStyle/>
          <a:p>
            <a:pPr algn="ctr"/>
            <a:r>
              <a:rPr lang="es-MX" sz="2000" b="1" dirty="0">
                <a:solidFill>
                  <a:srgbClr val="760000"/>
                </a:solidFill>
                <a:latin typeface="Century Gothic" panose="020B0502020202020204" pitchFamily="34" charset="0"/>
              </a:rPr>
              <a:t>15. </a:t>
            </a:r>
            <a:r>
              <a:rPr lang="es-MX" b="1" dirty="0">
                <a:solidFill>
                  <a:schemeClr val="tx1">
                    <a:lumMod val="75000"/>
                    <a:lumOff val="25000"/>
                  </a:schemeClr>
                </a:solidFill>
                <a:latin typeface="Century Gothic" panose="020B0502020202020204" pitchFamily="34" charset="0"/>
              </a:rPr>
              <a:t>Usar abstractos para evitar frases sexistas </a:t>
            </a:r>
            <a:endParaRPr lang="es-MX" dirty="0">
              <a:solidFill>
                <a:schemeClr val="tx1">
                  <a:lumMod val="75000"/>
                  <a:lumOff val="25000"/>
                </a:schemeClr>
              </a:solidFill>
            </a:endParaRPr>
          </a:p>
        </p:txBody>
      </p:sp>
      <p:sp>
        <p:nvSpPr>
          <p:cNvPr id="14" name="Abrir llave 13">
            <a:extLst>
              <a:ext uri="{FF2B5EF4-FFF2-40B4-BE49-F238E27FC236}">
                <a16:creationId xmlns="" xmlns:a16="http://schemas.microsoft.com/office/drawing/2014/main" id="{3D1666EE-7C97-4CE0-8E4D-FC25385A30C9}"/>
              </a:ext>
            </a:extLst>
          </p:cNvPr>
          <p:cNvSpPr/>
          <p:nvPr/>
        </p:nvSpPr>
        <p:spPr>
          <a:xfrm>
            <a:off x="3274429" y="2973196"/>
            <a:ext cx="671927" cy="880348"/>
          </a:xfrm>
          <a:prstGeom prst="leftBrace">
            <a:avLst/>
          </a:prstGeom>
          <a:ln w="38100">
            <a:solidFill>
              <a:srgbClr val="5D0B0B"/>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18" name="Rectángulo 17">
            <a:extLst>
              <a:ext uri="{FF2B5EF4-FFF2-40B4-BE49-F238E27FC236}">
                <a16:creationId xmlns="" xmlns:a16="http://schemas.microsoft.com/office/drawing/2014/main" id="{DDFDA172-F037-44DE-B87E-DCC57999010C}"/>
              </a:ext>
            </a:extLst>
          </p:cNvPr>
          <p:cNvSpPr/>
          <p:nvPr/>
        </p:nvSpPr>
        <p:spPr>
          <a:xfrm>
            <a:off x="350000" y="2853453"/>
            <a:ext cx="2793898" cy="1785104"/>
          </a:xfrm>
          <a:prstGeom prst="rect">
            <a:avLst/>
          </a:prstGeom>
        </p:spPr>
        <p:txBody>
          <a:bodyPr wrap="square">
            <a:spAutoFit/>
          </a:bodyPr>
          <a:lstStyle/>
          <a:p>
            <a:pPr algn="ctr"/>
            <a:r>
              <a:rPr lang="es-MX" sz="2000" b="1" dirty="0">
                <a:solidFill>
                  <a:srgbClr val="760000"/>
                </a:solidFill>
                <a:latin typeface="Century Gothic" panose="020B0502020202020204" pitchFamily="34" charset="0"/>
              </a:rPr>
              <a:t>14. </a:t>
            </a:r>
            <a:r>
              <a:rPr lang="es-MX" b="1" dirty="0">
                <a:solidFill>
                  <a:schemeClr val="tx1">
                    <a:lumMod val="75000"/>
                    <a:lumOff val="25000"/>
                  </a:schemeClr>
                </a:solidFill>
                <a:latin typeface="Century Gothic" panose="020B0502020202020204" pitchFamily="34" charset="0"/>
              </a:rPr>
              <a:t>Alternar el orden-La propuesta de lenguaje incluyente a unas y otros en primer lugar a lo largo del mismo texto  </a:t>
            </a:r>
            <a:endParaRPr lang="es-MX" dirty="0">
              <a:solidFill>
                <a:schemeClr val="tx1">
                  <a:lumMod val="75000"/>
                  <a:lumOff val="25000"/>
                </a:schemeClr>
              </a:solidFill>
            </a:endParaRPr>
          </a:p>
        </p:txBody>
      </p:sp>
      <p:sp>
        <p:nvSpPr>
          <p:cNvPr id="19" name="Abrir llave 18">
            <a:extLst>
              <a:ext uri="{FF2B5EF4-FFF2-40B4-BE49-F238E27FC236}">
                <a16:creationId xmlns="" xmlns:a16="http://schemas.microsoft.com/office/drawing/2014/main" id="{863EB341-879A-459E-A52F-71D728846D74}"/>
              </a:ext>
            </a:extLst>
          </p:cNvPr>
          <p:cNvSpPr/>
          <p:nvPr/>
        </p:nvSpPr>
        <p:spPr>
          <a:xfrm>
            <a:off x="3280200" y="3894854"/>
            <a:ext cx="671927" cy="1735967"/>
          </a:xfrm>
          <a:prstGeom prst="leftBrace">
            <a:avLst/>
          </a:prstGeom>
          <a:ln w="38100">
            <a:solidFill>
              <a:srgbClr val="5D0B0B"/>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graphicFrame>
        <p:nvGraphicFramePr>
          <p:cNvPr id="4" name="Tabla 3"/>
          <p:cNvGraphicFramePr>
            <a:graphicFrameLocks noGrp="1"/>
          </p:cNvGraphicFramePr>
          <p:nvPr>
            <p:extLst>
              <p:ext uri="{D42A27DB-BD31-4B8C-83A1-F6EECF244321}">
                <p14:modId xmlns:p14="http://schemas.microsoft.com/office/powerpoint/2010/main" val="4174970978"/>
              </p:ext>
            </p:extLst>
          </p:nvPr>
        </p:nvGraphicFramePr>
        <p:xfrm>
          <a:off x="4020767" y="571500"/>
          <a:ext cx="7826831" cy="5143500"/>
        </p:xfrm>
        <a:graphic>
          <a:graphicData uri="http://schemas.openxmlformats.org/drawingml/2006/table">
            <a:tbl>
              <a:tblPr>
                <a:tableStyleId>{5C22544A-7EE6-4342-B048-85BDC9FD1C3A}</a:tableStyleId>
              </a:tblPr>
              <a:tblGrid>
                <a:gridCol w="3452008"/>
                <a:gridCol w="4374823"/>
              </a:tblGrid>
              <a:tr h="302307">
                <a:tc>
                  <a:txBody>
                    <a:bodyPr/>
                    <a:lstStyle/>
                    <a:p>
                      <a:pPr algn="ctr" fontAlgn="t"/>
                      <a:r>
                        <a:rPr lang="es-MX" sz="1200" b="1" u="none" strike="noStrike" dirty="0">
                          <a:effectLst/>
                          <a:latin typeface="Avenir-Book" panose="02000503020000020003" pitchFamily="2" charset="0"/>
                        </a:rPr>
                        <a:t>Masculino genérico </a:t>
                      </a:r>
                      <a:endParaRPr lang="es-MX" sz="1200" b="1" i="0" u="none" strike="noStrike" dirty="0">
                        <a:solidFill>
                          <a:srgbClr val="000000"/>
                        </a:solidFill>
                        <a:effectLst/>
                        <a:latin typeface="Avenir-Book" panose="02000503020000020003" pitchFamily="2" charset="0"/>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200" b="1" u="none" strike="noStrike" dirty="0">
                          <a:effectLst/>
                          <a:latin typeface="Avenir-Book" panose="02000503020000020003" pitchFamily="2" charset="0"/>
                        </a:rPr>
                        <a:t>Desdoblamiento</a:t>
                      </a:r>
                      <a:endParaRPr lang="es-MX" sz="1200" b="1" i="0" u="none" strike="noStrike" dirty="0">
                        <a:solidFill>
                          <a:srgbClr val="000000"/>
                        </a:solidFill>
                        <a:effectLst/>
                        <a:latin typeface="Avenir-Book" panose="02000503020000020003" pitchFamily="2" charset="0"/>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r>
              <a:tr h="821643">
                <a:tc gridSpan="2">
                  <a:txBody>
                    <a:bodyPr/>
                    <a:lstStyle/>
                    <a:p>
                      <a:pPr algn="just" fontAlgn="t"/>
                      <a:r>
                        <a:rPr lang="es-MX" sz="1200" u="none" strike="noStrike" dirty="0">
                          <a:effectLst/>
                          <a:latin typeface="Avenir-Book" panose="02000503020000020003" pitchFamily="2" charset="0"/>
                        </a:rPr>
                        <a:t>Doctoras, doctores, </a:t>
                      </a:r>
                      <a:r>
                        <a:rPr lang="es-MX" sz="1200" u="none" strike="noStrike" dirty="0" smtClean="0">
                          <a:effectLst/>
                          <a:latin typeface="Avenir-Book" panose="02000503020000020003" pitchFamily="2" charset="0"/>
                        </a:rPr>
                        <a:t>médicos</a:t>
                      </a:r>
                      <a:r>
                        <a:rPr lang="es-MX" sz="1200" u="none" strike="noStrike" dirty="0">
                          <a:effectLst/>
                          <a:latin typeface="Avenir-Book" panose="02000503020000020003" pitchFamily="2" charset="0"/>
                        </a:rPr>
                        <a:t>, </a:t>
                      </a:r>
                      <a:r>
                        <a:rPr lang="es-MX" sz="1200" u="none" strike="noStrike" dirty="0" smtClean="0">
                          <a:effectLst/>
                          <a:latin typeface="Avenir-Book" panose="02000503020000020003" pitchFamily="2" charset="0"/>
                        </a:rPr>
                        <a:t>médicas</a:t>
                      </a:r>
                      <a:r>
                        <a:rPr lang="es-MX" sz="1200" u="none" strike="noStrike" dirty="0">
                          <a:effectLst/>
                          <a:latin typeface="Avenir-Book" panose="02000503020000020003" pitchFamily="2" charset="0"/>
                        </a:rPr>
                        <a:t>, enfermeras, enfermeros, abogadas, abogados, ingenieros, ingenieras, contadoras, contadores, secretarias, secretarios, </a:t>
                      </a:r>
                      <a:r>
                        <a:rPr lang="es-MX" sz="1200" u="none" strike="noStrike" dirty="0" smtClean="0">
                          <a:effectLst/>
                          <a:latin typeface="Avenir-Book" panose="02000503020000020003" pitchFamily="2" charset="0"/>
                        </a:rPr>
                        <a:t>químicos </a:t>
                      </a:r>
                      <a:r>
                        <a:rPr lang="es-MX" sz="1200" u="none" strike="noStrike" dirty="0" err="1" smtClean="0">
                          <a:effectLst/>
                          <a:latin typeface="Avenir-Book" panose="02000503020000020003" pitchFamily="2" charset="0"/>
                        </a:rPr>
                        <a:t>biologos</a:t>
                      </a:r>
                      <a:r>
                        <a:rPr lang="es-MX" sz="1200" u="none" strike="noStrike" dirty="0">
                          <a:effectLst/>
                          <a:latin typeface="Avenir-Book" panose="02000503020000020003" pitchFamily="2" charset="0"/>
                        </a:rPr>
                        <a:t>, </a:t>
                      </a:r>
                      <a:r>
                        <a:rPr lang="es-MX" sz="1200" u="none" strike="noStrike" dirty="0" smtClean="0">
                          <a:effectLst/>
                          <a:latin typeface="Avenir-Book" panose="02000503020000020003" pitchFamily="2" charset="0"/>
                        </a:rPr>
                        <a:t>químicas biólogas</a:t>
                      </a:r>
                      <a:r>
                        <a:rPr lang="es-MX" sz="1200" u="none" strike="noStrike" dirty="0">
                          <a:effectLst/>
                          <a:latin typeface="Avenir-Book" panose="02000503020000020003" pitchFamily="2" charset="0"/>
                        </a:rPr>
                        <a:t>, vendedoras y vendedores de verduras, etc.</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313314">
                <a:tc>
                  <a:txBody>
                    <a:bodyPr/>
                    <a:lstStyle/>
                    <a:p>
                      <a:pPr algn="ctr" fontAlgn="t"/>
                      <a:r>
                        <a:rPr lang="es-MX" sz="1200" b="1" u="none" strike="noStrike" dirty="0">
                          <a:effectLst/>
                          <a:latin typeface="Avenir-Book" panose="02000503020000020003" pitchFamily="2" charset="0"/>
                        </a:rPr>
                        <a:t>Femenino genérico</a:t>
                      </a:r>
                      <a:endParaRPr lang="es-MX" sz="1200" b="1"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200" b="1" u="none" strike="noStrike" dirty="0">
                          <a:effectLst/>
                          <a:latin typeface="Avenir-Book" panose="02000503020000020003" pitchFamily="2" charset="0"/>
                        </a:rPr>
                        <a:t>Frase incluyente</a:t>
                      </a:r>
                      <a:endParaRPr lang="es-MX" sz="1200" b="1"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073">
                <a:tc>
                  <a:txBody>
                    <a:bodyPr/>
                    <a:lstStyle/>
                    <a:p>
                      <a:pPr algn="just" fontAlgn="t"/>
                      <a:r>
                        <a:rPr lang="es-MX" sz="1200" u="none" strike="noStrike" dirty="0">
                          <a:effectLst/>
                          <a:latin typeface="Avenir-Book" panose="02000503020000020003" pitchFamily="2" charset="0"/>
                        </a:rPr>
                        <a:t>Las secretarias…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El personal secretarial...</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073">
                <a:tc>
                  <a:txBody>
                    <a:bodyPr/>
                    <a:lstStyle/>
                    <a:p>
                      <a:pPr algn="just" fontAlgn="t"/>
                      <a:r>
                        <a:rPr lang="es-MX" sz="1200" u="none" strike="noStrike" dirty="0">
                          <a:effectLst/>
                          <a:latin typeface="Avenir-Book" panose="02000503020000020003" pitchFamily="2" charset="0"/>
                        </a:rPr>
                        <a:t>Las enfermeras…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b="1" u="none" strike="noStrike" dirty="0">
                          <a:solidFill>
                            <a:srgbClr val="00B050"/>
                          </a:solidFill>
                          <a:effectLst/>
                          <a:latin typeface="Avenir-Book" panose="02000503020000020003" pitchFamily="2" charset="0"/>
                        </a:rPr>
                        <a:t>El personal de </a:t>
                      </a:r>
                      <a:r>
                        <a:rPr lang="es-MX" sz="1200" b="1" u="none" strike="noStrike" dirty="0" smtClean="0">
                          <a:solidFill>
                            <a:srgbClr val="00B050"/>
                          </a:solidFill>
                          <a:effectLst/>
                          <a:latin typeface="Avenir-Book" panose="02000503020000020003" pitchFamily="2" charset="0"/>
                        </a:rPr>
                        <a:t>enfermería</a:t>
                      </a:r>
                      <a:r>
                        <a:rPr lang="es-MX" sz="1200" b="1" u="none" strike="noStrike" dirty="0">
                          <a:solidFill>
                            <a:srgbClr val="00B050"/>
                          </a:solidFill>
                          <a:effectLst/>
                          <a:latin typeface="Avenir-Book" panose="02000503020000020003" pitchFamily="2" charset="0"/>
                        </a:rPr>
                        <a:t>...</a:t>
                      </a:r>
                      <a:endParaRPr lang="es-MX" sz="1200" b="1" i="0" u="none" strike="noStrike" dirty="0">
                        <a:solidFill>
                          <a:srgbClr val="00B05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3314">
                <a:tc>
                  <a:txBody>
                    <a:bodyPr/>
                    <a:lstStyle/>
                    <a:p>
                      <a:pPr algn="just" fontAlgn="t"/>
                      <a:r>
                        <a:rPr lang="es-MX" sz="1200" u="none" strike="noStrike" dirty="0">
                          <a:effectLst/>
                          <a:latin typeface="Avenir-Book" panose="02000503020000020003" pitchFamily="2" charset="0"/>
                        </a:rPr>
                        <a:t>Las terapistas…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a:effectLst/>
                          <a:latin typeface="Avenir-Book" panose="02000503020000020003" pitchFamily="2" charset="0"/>
                        </a:rPr>
                        <a:t>El personal de terapia…</a:t>
                      </a:r>
                      <a:endParaRPr lang="es-MX" sz="1200" b="0" i="0" u="none" strike="noStrike">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7556">
                <a:tc>
                  <a:txBody>
                    <a:bodyPr/>
                    <a:lstStyle/>
                    <a:p>
                      <a:pPr algn="just" fontAlgn="t"/>
                      <a:r>
                        <a:rPr lang="es-MX" sz="1200" u="none" strike="noStrike" dirty="0">
                          <a:effectLst/>
                          <a:latin typeface="Avenir-Book" panose="02000503020000020003" pitchFamily="2" charset="0"/>
                        </a:rPr>
                        <a:t>Servidoras y servidores </a:t>
                      </a:r>
                      <a:r>
                        <a:rPr lang="es-MX" sz="1200" u="none" strike="noStrike" dirty="0" smtClean="0">
                          <a:effectLst/>
                          <a:latin typeface="Avenir-Book" panose="02000503020000020003" pitchFamily="2" charset="0"/>
                        </a:rPr>
                        <a:t>públicos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a:effectLst/>
                          <a:latin typeface="Avenir-Book" panose="02000503020000020003" pitchFamily="2" charset="0"/>
                        </a:rPr>
                        <a:t>Servidores y servidoras públicas</a:t>
                      </a:r>
                      <a:endParaRPr lang="es-MX" sz="1200" b="0" i="0" u="none" strike="noStrike">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073">
                <a:tc>
                  <a:txBody>
                    <a:bodyPr/>
                    <a:lstStyle/>
                    <a:p>
                      <a:pPr algn="just" fontAlgn="t"/>
                      <a:r>
                        <a:rPr lang="es-MX" sz="1200" u="none" strike="noStrike" dirty="0">
                          <a:effectLst/>
                          <a:latin typeface="Avenir-Book" panose="02000503020000020003" pitchFamily="2" charset="0"/>
                        </a:rPr>
                        <a:t>Diputadas y diputados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Diputados y diputadas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3314">
                <a:tc>
                  <a:txBody>
                    <a:bodyPr/>
                    <a:lstStyle/>
                    <a:p>
                      <a:pPr algn="just" fontAlgn="t"/>
                      <a:r>
                        <a:rPr lang="es-MX" sz="1200" u="none" strike="noStrike" dirty="0">
                          <a:effectLst/>
                          <a:latin typeface="Avenir-Book" panose="02000503020000020003" pitchFamily="2" charset="0"/>
                        </a:rPr>
                        <a:t>Las y los asistentes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Los y las asistentes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8145">
                <a:tc>
                  <a:txBody>
                    <a:bodyPr/>
                    <a:lstStyle/>
                    <a:p>
                      <a:pPr algn="just" fontAlgn="t"/>
                      <a:r>
                        <a:rPr lang="es-MX" sz="1200" u="none" strike="noStrike" dirty="0">
                          <a:effectLst/>
                          <a:latin typeface="Avenir-Book" panose="02000503020000020003" pitchFamily="2" charset="0"/>
                        </a:rPr>
                        <a:t>Enviar los documentos a los coordinadores...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Enviar los documentos a las coordinaciones...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0870">
                <a:tc>
                  <a:txBody>
                    <a:bodyPr/>
                    <a:lstStyle/>
                    <a:p>
                      <a:pPr algn="just" fontAlgn="t"/>
                      <a:r>
                        <a:rPr lang="es-MX" sz="1200" u="none" strike="noStrike" dirty="0">
                          <a:effectLst/>
                          <a:latin typeface="Avenir-Book" panose="02000503020000020003" pitchFamily="2" charset="0"/>
                        </a:rPr>
                        <a:t>Es responsabilidad de cada jefe de departamento…</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Es responsabilidad de las jefaturas de departamento…</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0068">
                <a:tc>
                  <a:txBody>
                    <a:bodyPr/>
                    <a:lstStyle/>
                    <a:p>
                      <a:pPr algn="just" fontAlgn="t"/>
                      <a:r>
                        <a:rPr lang="es-MX" sz="1200" u="none" strike="noStrike" dirty="0">
                          <a:effectLst/>
                          <a:latin typeface="Avenir-Book" panose="02000503020000020003" pitchFamily="2" charset="0"/>
                        </a:rPr>
                        <a:t>Se van a reunir todos los directores...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s-MX" sz="1200" u="none" strike="noStrike" dirty="0">
                          <a:effectLst/>
                          <a:latin typeface="Avenir-Book" panose="02000503020000020003" pitchFamily="2" charset="0"/>
                        </a:rPr>
                        <a:t>Se van a reunir los y las titulares de las direcciones…</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5750">
                <a:tc>
                  <a:txBody>
                    <a:bodyPr/>
                    <a:lstStyle/>
                    <a:p>
                      <a:pPr algn="just" fontAlgn="t"/>
                      <a:r>
                        <a:rPr lang="es-MX" sz="1200" u="none" strike="noStrike" dirty="0">
                          <a:effectLst/>
                          <a:latin typeface="Avenir-Book" panose="02000503020000020003" pitchFamily="2" charset="0"/>
                        </a:rPr>
                        <a:t> </a:t>
                      </a:r>
                      <a:endParaRPr lang="es-MX"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pt-BR" sz="1200" u="none" strike="noStrike" dirty="0">
                          <a:effectLst/>
                          <a:latin typeface="Avenir-Book" panose="02000503020000020003" pitchFamily="2" charset="0"/>
                        </a:rPr>
                        <a:t>Se van a reunir dirigentes de departamentos/de áreas…</a:t>
                      </a:r>
                      <a:endParaRPr lang="pt-BR" sz="1200" b="0" i="0" u="none" strike="noStrike" dirty="0">
                        <a:solidFill>
                          <a:srgbClr val="000000"/>
                        </a:solidFill>
                        <a:effectLst/>
                        <a:latin typeface="Avenir-Book" panose="02000503020000020003"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260460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4539912" y="193713"/>
            <a:ext cx="75681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3200" b="1" dirty="0">
                <a:solidFill>
                  <a:schemeClr val="tx1">
                    <a:lumMod val="75000"/>
                    <a:lumOff val="25000"/>
                  </a:schemeClr>
                </a:solidFill>
                <a:latin typeface="Century Gothic" panose="020B0502020202020204" pitchFamily="34" charset="0"/>
              </a:rPr>
              <a:t>6</a:t>
            </a:r>
            <a:r>
              <a:rPr lang="es-MX" altLang="es-MX" sz="3200" b="1" dirty="0" smtClean="0">
                <a:solidFill>
                  <a:schemeClr val="tx1">
                    <a:lumMod val="75000"/>
                    <a:lumOff val="25000"/>
                  </a:schemeClr>
                </a:solidFill>
                <a:latin typeface="Century Gothic" panose="020B0502020202020204" pitchFamily="34" charset="0"/>
              </a:rPr>
              <a:t>. </a:t>
            </a:r>
            <a:r>
              <a:rPr lang="es-MX" altLang="es-MX" sz="3200" b="1" dirty="0">
                <a:solidFill>
                  <a:srgbClr val="921212"/>
                </a:solidFill>
                <a:latin typeface="Century Gothic" panose="020B0502020202020204" pitchFamily="34" charset="0"/>
              </a:rPr>
              <a:t>Salas de Lactancia Materna</a:t>
            </a:r>
            <a:endParaRPr kumimoji="0" lang="es-MX" altLang="es-MX" sz="1600" b="1" i="0" u="none" strike="noStrike" kern="1200" cap="none" spc="0" normalizeH="0" baseline="0" noProof="0" dirty="0">
              <a:ln>
                <a:noFill/>
              </a:ln>
              <a:solidFill>
                <a:srgbClr val="921212"/>
              </a:solidFill>
              <a:effectLst/>
              <a:uLnTx/>
              <a:uFillTx/>
              <a:latin typeface="Century Gothic" panose="020B0502020202020204" pitchFamily="34" charset="0"/>
            </a:endParaRPr>
          </a:p>
        </p:txBody>
      </p:sp>
      <p:sp>
        <p:nvSpPr>
          <p:cNvPr id="124" name="Line 9"/>
          <p:cNvSpPr>
            <a:spLocks noChangeShapeType="1"/>
          </p:cNvSpPr>
          <p:nvPr/>
        </p:nvSpPr>
        <p:spPr bwMode="auto">
          <a:xfrm>
            <a:off x="6150217" y="700275"/>
            <a:ext cx="5957888"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Imagen 8">
            <a:extLst>
              <a:ext uri="{FF2B5EF4-FFF2-40B4-BE49-F238E27FC236}">
                <a16:creationId xmlns="" xmlns:a16="http://schemas.microsoft.com/office/drawing/2014/main" id="{AC9F2E4C-B0AF-42A8-969C-E6D204AE3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193" y="865698"/>
            <a:ext cx="9408047" cy="5292027"/>
          </a:xfrm>
          <a:prstGeom prst="rect">
            <a:avLst/>
          </a:prstGeom>
        </p:spPr>
      </p:pic>
    </p:spTree>
    <p:extLst>
      <p:ext uri="{BB962C8B-B14F-4D97-AF65-F5344CB8AC3E}">
        <p14:creationId xmlns:p14="http://schemas.microsoft.com/office/powerpoint/2010/main" val="2383455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4539912" y="193713"/>
            <a:ext cx="75681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3200" b="1" dirty="0">
                <a:solidFill>
                  <a:schemeClr val="tx1">
                    <a:lumMod val="75000"/>
                    <a:lumOff val="25000"/>
                  </a:schemeClr>
                </a:solidFill>
                <a:latin typeface="Century Gothic" panose="020B0502020202020204" pitchFamily="34" charset="0"/>
              </a:rPr>
              <a:t>6</a:t>
            </a:r>
            <a:r>
              <a:rPr lang="es-MX" altLang="es-MX" sz="3200" b="1" dirty="0" smtClean="0">
                <a:solidFill>
                  <a:schemeClr val="tx1">
                    <a:lumMod val="75000"/>
                    <a:lumOff val="25000"/>
                  </a:schemeClr>
                </a:solidFill>
                <a:latin typeface="Century Gothic" panose="020B0502020202020204" pitchFamily="34" charset="0"/>
              </a:rPr>
              <a:t>. </a:t>
            </a:r>
            <a:r>
              <a:rPr lang="es-MX" altLang="es-MX" sz="3200" b="1" dirty="0">
                <a:solidFill>
                  <a:srgbClr val="921212"/>
                </a:solidFill>
                <a:latin typeface="Century Gothic" panose="020B0502020202020204" pitchFamily="34" charset="0"/>
              </a:rPr>
              <a:t>Salas de Lactancia Materna</a:t>
            </a:r>
            <a:endParaRPr kumimoji="0" lang="es-MX" altLang="es-MX" sz="1600" b="1" i="0" u="none" strike="noStrike" kern="1200" cap="none" spc="0" normalizeH="0" baseline="0" noProof="0" dirty="0">
              <a:ln>
                <a:noFill/>
              </a:ln>
              <a:solidFill>
                <a:srgbClr val="921212"/>
              </a:solidFill>
              <a:effectLst/>
              <a:uLnTx/>
              <a:uFillTx/>
              <a:latin typeface="Century Gothic" panose="020B0502020202020204" pitchFamily="34" charset="0"/>
            </a:endParaRPr>
          </a:p>
        </p:txBody>
      </p:sp>
      <p:sp>
        <p:nvSpPr>
          <p:cNvPr id="124" name="Line 9"/>
          <p:cNvSpPr>
            <a:spLocks noChangeShapeType="1"/>
          </p:cNvSpPr>
          <p:nvPr/>
        </p:nvSpPr>
        <p:spPr bwMode="auto">
          <a:xfrm>
            <a:off x="6150217" y="700275"/>
            <a:ext cx="5957888"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angle 84"/>
          <p:cNvSpPr>
            <a:spLocks noChangeArrowheads="1"/>
          </p:cNvSpPr>
          <p:nvPr/>
        </p:nvSpPr>
        <p:spPr bwMode="auto">
          <a:xfrm>
            <a:off x="141668" y="4893969"/>
            <a:ext cx="659398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s-MX" sz="1400" dirty="0" smtClean="0">
                <a:solidFill>
                  <a:schemeClr val="tx1">
                    <a:lumMod val="85000"/>
                    <a:lumOff val="15000"/>
                  </a:schemeClr>
                </a:solidFill>
                <a:latin typeface="Century Gothic" panose="020B0502020202020204" pitchFamily="34" charset="0"/>
              </a:rPr>
              <a:t>Para personal que labora en los edificios de Reforma 113, 118 y 126</a:t>
            </a:r>
          </a:p>
          <a:p>
            <a:pPr algn="just"/>
            <a:r>
              <a:rPr lang="es-MX" sz="1400" b="1" dirty="0" smtClean="0">
                <a:solidFill>
                  <a:schemeClr val="tx1">
                    <a:lumMod val="85000"/>
                    <a:lumOff val="15000"/>
                  </a:schemeClr>
                </a:solidFill>
                <a:latin typeface="Century Gothic" panose="020B0502020202020204" pitchFamily="34" charset="0"/>
              </a:rPr>
              <a:t>Ubicación: Reforma 126, planta baja junto al área de Seguridad e Higiene, Centro Histórico.</a:t>
            </a:r>
          </a:p>
          <a:p>
            <a:pPr algn="ctr"/>
            <a:r>
              <a:rPr lang="es-MX" sz="1400" i="1" dirty="0">
                <a:solidFill>
                  <a:schemeClr val="tx1">
                    <a:lumMod val="75000"/>
                    <a:lumOff val="25000"/>
                  </a:schemeClr>
                </a:solidFill>
                <a:latin typeface="Century Gothic" panose="020B0502020202020204" pitchFamily="34" charset="0"/>
              </a:rPr>
              <a:t>Si requieres hacer uso de este espacio, solicita la llave en la oficina del Área de Seguridad e Higiene del Área </a:t>
            </a:r>
            <a:r>
              <a:rPr lang="es-MX" sz="1400" i="1" dirty="0" smtClean="0">
                <a:solidFill>
                  <a:schemeClr val="tx1">
                    <a:lumMod val="75000"/>
                    <a:lumOff val="25000"/>
                  </a:schemeClr>
                </a:solidFill>
                <a:latin typeface="Century Gothic" panose="020B0502020202020204" pitchFamily="34" charset="0"/>
              </a:rPr>
              <a:t>Médica.</a:t>
            </a:r>
          </a:p>
          <a:p>
            <a:pPr algn="just"/>
            <a:r>
              <a:rPr lang="es-MX" sz="1400" b="1" dirty="0" smtClean="0">
                <a:solidFill>
                  <a:schemeClr val="tx1">
                    <a:lumMod val="75000"/>
                    <a:lumOff val="25000"/>
                  </a:schemeClr>
                </a:solidFill>
                <a:latin typeface="Century Gothic" panose="020B0502020202020204" pitchFamily="34" charset="0"/>
              </a:rPr>
              <a:t>Horario: </a:t>
            </a:r>
            <a:r>
              <a:rPr lang="es-MX" sz="1400" dirty="0" smtClean="0">
                <a:solidFill>
                  <a:schemeClr val="tx1">
                    <a:lumMod val="75000"/>
                    <a:lumOff val="25000"/>
                  </a:schemeClr>
                </a:solidFill>
                <a:latin typeface="Century Gothic" panose="020B0502020202020204" pitchFamily="34" charset="0"/>
              </a:rPr>
              <a:t>09:00 </a:t>
            </a:r>
            <a:r>
              <a:rPr lang="es-MX" sz="1400" dirty="0">
                <a:solidFill>
                  <a:schemeClr val="tx1">
                    <a:lumMod val="75000"/>
                    <a:lumOff val="25000"/>
                  </a:schemeClr>
                </a:solidFill>
                <a:latin typeface="Century Gothic" panose="020B0502020202020204" pitchFamily="34" charset="0"/>
              </a:rPr>
              <a:t>a 17:00 </a:t>
            </a:r>
            <a:r>
              <a:rPr lang="es-MX" sz="1400" dirty="0" smtClean="0">
                <a:solidFill>
                  <a:schemeClr val="tx1">
                    <a:lumMod val="75000"/>
                    <a:lumOff val="25000"/>
                  </a:schemeClr>
                </a:solidFill>
                <a:latin typeface="Century Gothic" panose="020B0502020202020204" pitchFamily="34" charset="0"/>
              </a:rPr>
              <a:t>horas</a:t>
            </a:r>
          </a:p>
          <a:p>
            <a:pPr algn="just"/>
            <a:r>
              <a:rPr lang="es-MX" sz="1400" b="1" dirty="0" smtClean="0">
                <a:solidFill>
                  <a:schemeClr val="tx1">
                    <a:lumMod val="75000"/>
                    <a:lumOff val="25000"/>
                  </a:schemeClr>
                </a:solidFill>
                <a:latin typeface="Century Gothic" panose="020B0502020202020204" pitchFamily="34" charset="0"/>
              </a:rPr>
              <a:t>Responsable: </a:t>
            </a:r>
            <a:r>
              <a:rPr lang="es-MX" sz="1400" dirty="0" smtClean="0">
                <a:solidFill>
                  <a:schemeClr val="tx1">
                    <a:lumMod val="75000"/>
                    <a:lumOff val="25000"/>
                  </a:schemeClr>
                </a:solidFill>
                <a:latin typeface="Century Gothic" panose="020B0502020202020204" pitchFamily="34" charset="0"/>
              </a:rPr>
              <a:t>Dr</a:t>
            </a:r>
            <a:r>
              <a:rPr lang="es-MX" sz="1400" dirty="0">
                <a:solidFill>
                  <a:schemeClr val="tx1">
                    <a:lumMod val="75000"/>
                    <a:lumOff val="25000"/>
                  </a:schemeClr>
                </a:solidFill>
                <a:latin typeface="Century Gothic" panose="020B0502020202020204" pitchFamily="34" charset="0"/>
              </a:rPr>
              <a:t>. Roberto </a:t>
            </a:r>
            <a:r>
              <a:rPr lang="es-MX" sz="1400" dirty="0" err="1">
                <a:solidFill>
                  <a:schemeClr val="tx1">
                    <a:lumMod val="75000"/>
                    <a:lumOff val="25000"/>
                  </a:schemeClr>
                </a:solidFill>
                <a:latin typeface="Century Gothic" panose="020B0502020202020204" pitchFamily="34" charset="0"/>
              </a:rPr>
              <a:t>Abdias</a:t>
            </a:r>
            <a:r>
              <a:rPr lang="es-MX" sz="1400" dirty="0">
                <a:solidFill>
                  <a:schemeClr val="tx1">
                    <a:lumMod val="75000"/>
                    <a:lumOff val="25000"/>
                  </a:schemeClr>
                </a:solidFill>
                <a:latin typeface="Century Gothic" panose="020B0502020202020204" pitchFamily="34" charset="0"/>
              </a:rPr>
              <a:t> Hernández </a:t>
            </a:r>
            <a:r>
              <a:rPr lang="es-MX" sz="1400" dirty="0" smtClean="0">
                <a:solidFill>
                  <a:schemeClr val="tx1">
                    <a:lumMod val="75000"/>
                    <a:lumOff val="25000"/>
                  </a:schemeClr>
                </a:solidFill>
                <a:latin typeface="Century Gothic" panose="020B0502020202020204" pitchFamily="34" charset="0"/>
              </a:rPr>
              <a:t>Rodríguez</a:t>
            </a:r>
            <a:endParaRPr lang="es-MX" sz="1400" dirty="0">
              <a:solidFill>
                <a:schemeClr val="tx1">
                  <a:lumMod val="85000"/>
                  <a:lumOff val="15000"/>
                </a:schemeClr>
              </a:solidFill>
              <a:latin typeface="Century Gothic" panose="020B0502020202020204" pitchFamily="34" charset="0"/>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26" y="2840974"/>
            <a:ext cx="3495959" cy="1966477"/>
          </a:xfrm>
          <a:prstGeom prst="rect">
            <a:avLst/>
          </a:prstGeom>
        </p:spPr>
      </p:pic>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0217" y="2518739"/>
            <a:ext cx="2520000" cy="2520000"/>
          </a:xfrm>
          <a:prstGeom prst="rect">
            <a:avLst/>
          </a:prstGeom>
        </p:spPr>
      </p:pic>
      <p:pic>
        <p:nvPicPr>
          <p:cNvPr id="11" name="1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7785" y="320974"/>
            <a:ext cx="2520000" cy="2520000"/>
          </a:xfrm>
          <a:prstGeom prst="rect">
            <a:avLst/>
          </a:prstGeom>
        </p:spPr>
      </p:pic>
      <p:pic>
        <p:nvPicPr>
          <p:cNvPr id="12" name="1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1149" y="882842"/>
            <a:ext cx="2520000" cy="2520000"/>
          </a:xfrm>
          <a:prstGeom prst="rect">
            <a:avLst/>
          </a:prstGeom>
        </p:spPr>
      </p:pic>
      <p:pic>
        <p:nvPicPr>
          <p:cNvPr id="13" name="12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1256" y="882842"/>
            <a:ext cx="2520000" cy="2520000"/>
          </a:xfrm>
          <a:prstGeom prst="rect">
            <a:avLst/>
          </a:prstGeom>
        </p:spPr>
      </p:pic>
      <p:pic>
        <p:nvPicPr>
          <p:cNvPr id="2" name="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36508" y="2518739"/>
            <a:ext cx="2025000" cy="3600000"/>
          </a:xfrm>
          <a:prstGeom prst="rect">
            <a:avLst/>
          </a:prstGeom>
        </p:spPr>
      </p:pic>
      <p:pic>
        <p:nvPicPr>
          <p:cNvPr id="3" name="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276" y="224617"/>
            <a:ext cx="1555509" cy="2765350"/>
          </a:xfrm>
          <a:prstGeom prst="rect">
            <a:avLst/>
          </a:prstGeom>
        </p:spPr>
      </p:pic>
    </p:spTree>
    <p:extLst>
      <p:ext uri="{BB962C8B-B14F-4D97-AF65-F5344CB8AC3E}">
        <p14:creationId xmlns:p14="http://schemas.microsoft.com/office/powerpoint/2010/main" val="2860638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2932981" y="193713"/>
            <a:ext cx="91751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2800" b="1" dirty="0">
                <a:solidFill>
                  <a:schemeClr val="tx1">
                    <a:lumMod val="75000"/>
                    <a:lumOff val="25000"/>
                  </a:schemeClr>
                </a:solidFill>
                <a:latin typeface="Century Gothic" panose="020B0502020202020204" pitchFamily="34" charset="0"/>
              </a:rPr>
              <a:t>7</a:t>
            </a:r>
            <a:r>
              <a:rPr lang="es-MX" altLang="es-MX" sz="2800" b="1" dirty="0" smtClean="0">
                <a:solidFill>
                  <a:schemeClr val="tx1">
                    <a:lumMod val="75000"/>
                    <a:lumOff val="25000"/>
                  </a:schemeClr>
                </a:solidFill>
                <a:latin typeface="Century Gothic" panose="020B0502020202020204" pitchFamily="34" charset="0"/>
              </a:rPr>
              <a:t>. </a:t>
            </a:r>
            <a:r>
              <a:rPr lang="es-MX" altLang="es-MX" sz="2800" b="1" dirty="0">
                <a:solidFill>
                  <a:srgbClr val="921212"/>
                </a:solidFill>
                <a:latin typeface="Century Gothic" panose="020B0502020202020204" pitchFamily="34" charset="0"/>
              </a:rPr>
              <a:t>Sala de Atención Especializada</a:t>
            </a:r>
            <a:br>
              <a:rPr lang="es-MX" altLang="es-MX" sz="2800" b="1" dirty="0">
                <a:solidFill>
                  <a:srgbClr val="921212"/>
                </a:solidFill>
                <a:latin typeface="Century Gothic" panose="020B0502020202020204" pitchFamily="34" charset="0"/>
              </a:rPr>
            </a:br>
            <a:r>
              <a:rPr lang="es-MX" altLang="es-MX" sz="2800" b="1" dirty="0">
                <a:solidFill>
                  <a:srgbClr val="921212"/>
                </a:solidFill>
                <a:latin typeface="Century Gothic" panose="020B0502020202020204" pitchFamily="34" charset="0"/>
              </a:rPr>
              <a:t>-Inclusión de las Personas con Discapacidad</a:t>
            </a:r>
            <a:endParaRPr kumimoji="0" lang="es-MX" altLang="es-MX" sz="1400" b="1" i="0" u="none" strike="noStrike" kern="1200" cap="none" spc="0" normalizeH="0" baseline="0" noProof="0" dirty="0">
              <a:ln>
                <a:noFill/>
              </a:ln>
              <a:solidFill>
                <a:srgbClr val="921212"/>
              </a:solidFill>
              <a:effectLst/>
              <a:uLnTx/>
              <a:uFillTx/>
              <a:latin typeface="Century Gothic" panose="020B0502020202020204" pitchFamily="34" charset="0"/>
            </a:endParaRPr>
          </a:p>
        </p:txBody>
      </p:sp>
      <p:sp>
        <p:nvSpPr>
          <p:cNvPr id="124" name="Line 9"/>
          <p:cNvSpPr>
            <a:spLocks noChangeShapeType="1"/>
          </p:cNvSpPr>
          <p:nvPr/>
        </p:nvSpPr>
        <p:spPr bwMode="auto">
          <a:xfrm>
            <a:off x="6234112" y="1055487"/>
            <a:ext cx="5957888"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ángulo 7">
            <a:extLst>
              <a:ext uri="{FF2B5EF4-FFF2-40B4-BE49-F238E27FC236}">
                <a16:creationId xmlns="" xmlns:a16="http://schemas.microsoft.com/office/drawing/2014/main" id="{76EAD870-BA16-4406-837B-3D94F41D7EE6}"/>
              </a:ext>
            </a:extLst>
          </p:cNvPr>
          <p:cNvSpPr/>
          <p:nvPr/>
        </p:nvSpPr>
        <p:spPr>
          <a:xfrm>
            <a:off x="431321" y="1055487"/>
            <a:ext cx="11684396" cy="1754326"/>
          </a:xfrm>
          <a:prstGeom prst="rect">
            <a:avLst/>
          </a:prstGeom>
        </p:spPr>
        <p:txBody>
          <a:bodyPr wrap="square">
            <a:spAutoFit/>
          </a:bodyPr>
          <a:lstStyle/>
          <a:p>
            <a:pPr algn="just"/>
            <a:r>
              <a:rPr lang="es-MX" dirty="0">
                <a:solidFill>
                  <a:schemeClr val="tx1">
                    <a:lumMod val="75000"/>
                    <a:lumOff val="25000"/>
                  </a:schemeClr>
                </a:solidFill>
                <a:latin typeface="Century Gothic" panose="020B0502020202020204" pitchFamily="34" charset="0"/>
              </a:rPr>
              <a:t>Debido a la problemática de no contar con elevador en servicio para la debida atención de los trámites a realizarse en el edificio, se han tomado las siguientes medidas: </a:t>
            </a:r>
          </a:p>
          <a:p>
            <a:pPr marL="285750" indent="-285750" algn="just">
              <a:buFont typeface="Arial" panose="020B0604020202020204" pitchFamily="34" charset="0"/>
              <a:buChar char="•"/>
            </a:pPr>
            <a:r>
              <a:rPr lang="es-ES_tradnl" dirty="0">
                <a:solidFill>
                  <a:schemeClr val="tx1">
                    <a:lumMod val="75000"/>
                    <a:lumOff val="25000"/>
                  </a:schemeClr>
                </a:solidFill>
                <a:latin typeface="Century Gothic" panose="020B0502020202020204" pitchFamily="34" charset="0"/>
              </a:rPr>
              <a:t>Cada que ingrese personal con </a:t>
            </a:r>
            <a:r>
              <a:rPr lang="es-ES_tradnl" sz="1600" b="1" dirty="0">
                <a:solidFill>
                  <a:schemeClr val="tx1">
                    <a:lumMod val="75000"/>
                    <a:lumOff val="25000"/>
                  </a:schemeClr>
                </a:solidFill>
                <a:latin typeface="Century Gothic" panose="020B0502020202020204" pitchFamily="34" charset="0"/>
              </a:rPr>
              <a:t>DISCAPACIDAD</a:t>
            </a:r>
            <a:r>
              <a:rPr lang="es-ES_tradnl" b="1" dirty="0">
                <a:solidFill>
                  <a:schemeClr val="tx1">
                    <a:lumMod val="75000"/>
                    <a:lumOff val="25000"/>
                  </a:schemeClr>
                </a:solidFill>
                <a:latin typeface="Century Gothic" panose="020B0502020202020204" pitchFamily="34" charset="0"/>
              </a:rPr>
              <a:t> MOTRIZ, VISUAL O AUDITIVA, MUJERES EMBARAZADAS Y ADULTOS MAYORES,</a:t>
            </a:r>
            <a:r>
              <a:rPr lang="es-ES_tradnl" dirty="0">
                <a:solidFill>
                  <a:schemeClr val="tx1">
                    <a:lumMod val="75000"/>
                    <a:lumOff val="25000"/>
                  </a:schemeClr>
                </a:solidFill>
                <a:latin typeface="Century Gothic" panose="020B0502020202020204" pitchFamily="34" charset="0"/>
              </a:rPr>
              <a:t> el personal de seguridad deberá verificar el trámite a realizar y notificar al personal encargado de prestar el servicio para su atención,  a las extensiones:</a:t>
            </a:r>
            <a:endParaRPr lang="es-MX" dirty="0">
              <a:solidFill>
                <a:schemeClr val="tx1">
                  <a:lumMod val="75000"/>
                  <a:lumOff val="25000"/>
                </a:schemeClr>
              </a:solidFill>
              <a:latin typeface="Century Gothic" panose="020B0502020202020204" pitchFamily="34" charset="0"/>
            </a:endParaRPr>
          </a:p>
          <a:p>
            <a:pPr algn="just"/>
            <a:endParaRPr lang="es-MX" dirty="0">
              <a:solidFill>
                <a:schemeClr val="tx1">
                  <a:lumMod val="75000"/>
                  <a:lumOff val="25000"/>
                </a:schemeClr>
              </a:solidFill>
              <a:latin typeface="Century Gothic" panose="020B0502020202020204" pitchFamily="34" charset="0"/>
            </a:endParaRPr>
          </a:p>
        </p:txBody>
      </p:sp>
      <p:pic>
        <p:nvPicPr>
          <p:cNvPr id="9" name="Imagen 8">
            <a:extLst>
              <a:ext uri="{FF2B5EF4-FFF2-40B4-BE49-F238E27FC236}">
                <a16:creationId xmlns="" xmlns:a16="http://schemas.microsoft.com/office/drawing/2014/main" id="{571A4C6E-1E8C-4E3F-9A73-A2020491502D}"/>
              </a:ext>
            </a:extLst>
          </p:cNvPr>
          <p:cNvPicPr>
            <a:picLocks noChangeAspect="1"/>
          </p:cNvPicPr>
          <p:nvPr/>
        </p:nvPicPr>
        <p:blipFill>
          <a:blip r:embed="rId3"/>
          <a:stretch>
            <a:fillRect/>
          </a:stretch>
        </p:blipFill>
        <p:spPr>
          <a:xfrm>
            <a:off x="76283" y="2707595"/>
            <a:ext cx="6997377" cy="3956692"/>
          </a:xfrm>
          <a:prstGeom prst="rect">
            <a:avLst/>
          </a:prstGeom>
        </p:spPr>
      </p:pic>
      <p:pic>
        <p:nvPicPr>
          <p:cNvPr id="10" name="Imagen 9">
            <a:extLst>
              <a:ext uri="{FF2B5EF4-FFF2-40B4-BE49-F238E27FC236}">
                <a16:creationId xmlns="" xmlns:a16="http://schemas.microsoft.com/office/drawing/2014/main" id="{6CD06019-9A2E-4639-B36E-C1A0209D3A83}"/>
              </a:ext>
            </a:extLst>
          </p:cNvPr>
          <p:cNvPicPr>
            <a:picLocks noChangeAspect="1"/>
          </p:cNvPicPr>
          <p:nvPr/>
        </p:nvPicPr>
        <p:blipFill rotWithShape="1">
          <a:blip r:embed="rId4"/>
          <a:srcRect l="6207" r="8975"/>
          <a:stretch/>
        </p:blipFill>
        <p:spPr>
          <a:xfrm>
            <a:off x="6745857" y="3491781"/>
            <a:ext cx="5446143" cy="2490537"/>
          </a:xfrm>
          <a:prstGeom prst="rect">
            <a:avLst/>
          </a:prstGeom>
        </p:spPr>
      </p:pic>
      <p:pic>
        <p:nvPicPr>
          <p:cNvPr id="11" name="Imagen 10">
            <a:extLst>
              <a:ext uri="{FF2B5EF4-FFF2-40B4-BE49-F238E27FC236}">
                <a16:creationId xmlns="" xmlns:a16="http://schemas.microsoft.com/office/drawing/2014/main" id="{181DEA14-4AF2-4618-810B-08DB07566D9F}"/>
              </a:ext>
            </a:extLst>
          </p:cNvPr>
          <p:cNvPicPr>
            <a:picLocks noChangeAspect="1"/>
          </p:cNvPicPr>
          <p:nvPr/>
        </p:nvPicPr>
        <p:blipFill rotWithShape="1">
          <a:blip r:embed="rId3"/>
          <a:srcRect r="5136" b="91236"/>
          <a:stretch/>
        </p:blipFill>
        <p:spPr>
          <a:xfrm>
            <a:off x="6745857" y="3086075"/>
            <a:ext cx="5362249" cy="280144"/>
          </a:xfrm>
          <a:prstGeom prst="rect">
            <a:avLst/>
          </a:prstGeom>
        </p:spPr>
      </p:pic>
    </p:spTree>
    <p:extLst>
      <p:ext uri="{BB962C8B-B14F-4D97-AF65-F5344CB8AC3E}">
        <p14:creationId xmlns:p14="http://schemas.microsoft.com/office/powerpoint/2010/main" val="622309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2932981" y="193713"/>
            <a:ext cx="91751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2800" b="1" dirty="0">
                <a:solidFill>
                  <a:schemeClr val="tx1">
                    <a:lumMod val="75000"/>
                    <a:lumOff val="25000"/>
                  </a:schemeClr>
                </a:solidFill>
                <a:latin typeface="Century Gothic" panose="020B0502020202020204" pitchFamily="34" charset="0"/>
              </a:rPr>
              <a:t>7</a:t>
            </a:r>
            <a:r>
              <a:rPr lang="es-MX" altLang="es-MX" sz="2800" b="1" dirty="0" smtClean="0">
                <a:solidFill>
                  <a:schemeClr val="tx1">
                    <a:lumMod val="75000"/>
                    <a:lumOff val="25000"/>
                  </a:schemeClr>
                </a:solidFill>
                <a:latin typeface="Century Gothic" panose="020B0502020202020204" pitchFamily="34" charset="0"/>
              </a:rPr>
              <a:t>. </a:t>
            </a:r>
            <a:r>
              <a:rPr lang="es-MX" altLang="es-MX" sz="2800" b="1" dirty="0">
                <a:solidFill>
                  <a:srgbClr val="921212"/>
                </a:solidFill>
                <a:latin typeface="Century Gothic" panose="020B0502020202020204" pitchFamily="34" charset="0"/>
              </a:rPr>
              <a:t>Sala de Atención Especializada</a:t>
            </a:r>
            <a:br>
              <a:rPr lang="es-MX" altLang="es-MX" sz="2800" b="1" dirty="0">
                <a:solidFill>
                  <a:srgbClr val="921212"/>
                </a:solidFill>
                <a:latin typeface="Century Gothic" panose="020B0502020202020204" pitchFamily="34" charset="0"/>
              </a:rPr>
            </a:br>
            <a:r>
              <a:rPr lang="es-MX" altLang="es-MX" sz="2800" b="1" dirty="0">
                <a:solidFill>
                  <a:srgbClr val="921212"/>
                </a:solidFill>
                <a:latin typeface="Century Gothic" panose="020B0502020202020204" pitchFamily="34" charset="0"/>
              </a:rPr>
              <a:t>-Inclusión de las Personas con Discapacidad</a:t>
            </a:r>
            <a:endParaRPr kumimoji="0" lang="es-MX" altLang="es-MX" sz="1400" b="1" i="0" u="none" strike="noStrike" kern="1200" cap="none" spc="0" normalizeH="0" baseline="0" noProof="0" dirty="0">
              <a:ln>
                <a:noFill/>
              </a:ln>
              <a:solidFill>
                <a:srgbClr val="921212"/>
              </a:solidFill>
              <a:effectLst/>
              <a:uLnTx/>
              <a:uFillTx/>
              <a:latin typeface="Century Gothic" panose="020B0502020202020204" pitchFamily="34" charset="0"/>
            </a:endParaRPr>
          </a:p>
        </p:txBody>
      </p:sp>
      <p:sp>
        <p:nvSpPr>
          <p:cNvPr id="124" name="Line 9"/>
          <p:cNvSpPr>
            <a:spLocks noChangeShapeType="1"/>
          </p:cNvSpPr>
          <p:nvPr/>
        </p:nvSpPr>
        <p:spPr bwMode="auto">
          <a:xfrm>
            <a:off x="6234112" y="1055487"/>
            <a:ext cx="5957888"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ángulo 7">
            <a:extLst>
              <a:ext uri="{FF2B5EF4-FFF2-40B4-BE49-F238E27FC236}">
                <a16:creationId xmlns="" xmlns:a16="http://schemas.microsoft.com/office/drawing/2014/main" id="{76EAD870-BA16-4406-837B-3D94F41D7EE6}"/>
              </a:ext>
            </a:extLst>
          </p:cNvPr>
          <p:cNvSpPr/>
          <p:nvPr/>
        </p:nvSpPr>
        <p:spPr>
          <a:xfrm>
            <a:off x="431321" y="1055487"/>
            <a:ext cx="3536830" cy="1477328"/>
          </a:xfrm>
          <a:prstGeom prst="rect">
            <a:avLst/>
          </a:prstGeom>
        </p:spPr>
        <p:txBody>
          <a:bodyPr wrap="square">
            <a:spAutoFit/>
          </a:bodyPr>
          <a:lstStyle/>
          <a:p>
            <a:pPr algn="just"/>
            <a:r>
              <a:rPr lang="es-MX" dirty="0">
                <a:solidFill>
                  <a:schemeClr val="tx1">
                    <a:lumMod val="75000"/>
                    <a:lumOff val="25000"/>
                  </a:schemeClr>
                </a:solidFill>
                <a:latin typeface="Century Gothic" panose="020B0502020202020204" pitchFamily="34" charset="0"/>
              </a:rPr>
              <a:t>El </a:t>
            </a:r>
            <a:r>
              <a:rPr lang="es-MX" b="1" dirty="0">
                <a:solidFill>
                  <a:schemeClr val="tx1">
                    <a:lumMod val="75000"/>
                    <a:lumOff val="25000"/>
                  </a:schemeClr>
                </a:solidFill>
                <a:latin typeface="Century Gothic" panose="020B0502020202020204" pitchFamily="34" charset="0"/>
              </a:rPr>
              <a:t>ÁREA DE ATENCIÓN ESPECIALIZADA</a:t>
            </a:r>
            <a:r>
              <a:rPr lang="es-MX" dirty="0">
                <a:solidFill>
                  <a:schemeClr val="tx1">
                    <a:lumMod val="75000"/>
                    <a:lumOff val="25000"/>
                  </a:schemeClr>
                </a:solidFill>
                <a:latin typeface="Century Gothic" panose="020B0502020202020204" pitchFamily="34" charset="0"/>
              </a:rPr>
              <a:t> ha sido asignada en la planta baja por la entrada de la </a:t>
            </a:r>
            <a:r>
              <a:rPr lang="es-MX" dirty="0" smtClean="0">
                <a:solidFill>
                  <a:schemeClr val="tx1">
                    <a:lumMod val="75000"/>
                    <a:lumOff val="25000"/>
                  </a:schemeClr>
                </a:solidFill>
                <a:latin typeface="Century Gothic" panose="020B0502020202020204" pitchFamily="34" charset="0"/>
              </a:rPr>
              <a:t>Reforma 126, planta baja:</a:t>
            </a:r>
            <a:endParaRPr lang="es-MX" dirty="0">
              <a:solidFill>
                <a:schemeClr val="tx1">
                  <a:lumMod val="75000"/>
                  <a:lumOff val="25000"/>
                </a:schemeClr>
              </a:solidFill>
              <a:latin typeface="Century Gothic" panose="020B0502020202020204" pitchFamily="34" charset="0"/>
            </a:endParaRPr>
          </a:p>
        </p:txBody>
      </p:sp>
      <p:sp>
        <p:nvSpPr>
          <p:cNvPr id="2" name="Rectángulo 1">
            <a:extLst>
              <a:ext uri="{FF2B5EF4-FFF2-40B4-BE49-F238E27FC236}">
                <a16:creationId xmlns="" xmlns:a16="http://schemas.microsoft.com/office/drawing/2014/main" id="{FEE033A6-5C00-4A71-AC58-8A337F2786DD}"/>
              </a:ext>
            </a:extLst>
          </p:cNvPr>
          <p:cNvSpPr/>
          <p:nvPr/>
        </p:nvSpPr>
        <p:spPr>
          <a:xfrm>
            <a:off x="6012106" y="1055487"/>
            <a:ext cx="6096000" cy="646331"/>
          </a:xfrm>
          <a:prstGeom prst="rect">
            <a:avLst/>
          </a:prstGeom>
        </p:spPr>
        <p:txBody>
          <a:bodyPr>
            <a:spAutoFit/>
          </a:bodyPr>
          <a:lstStyle/>
          <a:p>
            <a:pPr algn="just"/>
            <a:r>
              <a:rPr lang="es-ES_tradnl" dirty="0">
                <a:solidFill>
                  <a:schemeClr val="tx1">
                    <a:lumMod val="75000"/>
                    <a:lumOff val="25000"/>
                  </a:schemeClr>
                </a:solidFill>
                <a:latin typeface="Century Gothic" panose="020B0502020202020204" pitchFamily="34" charset="0"/>
              </a:rPr>
              <a:t>Para dar una mejor atención se colocarán estos carteles en los acceso del edificio.</a:t>
            </a:r>
            <a:endParaRPr lang="es-MX" dirty="0">
              <a:solidFill>
                <a:schemeClr val="tx1">
                  <a:lumMod val="75000"/>
                  <a:lumOff val="25000"/>
                </a:schemeClr>
              </a:solidFill>
              <a:latin typeface="Century Gothic" panose="020B0502020202020204" pitchFamily="34" charset="0"/>
            </a:endParaRPr>
          </a:p>
        </p:txBody>
      </p:sp>
      <p:pic>
        <p:nvPicPr>
          <p:cNvPr id="14" name="Imagen 13">
            <a:extLst>
              <a:ext uri="{FF2B5EF4-FFF2-40B4-BE49-F238E27FC236}">
                <a16:creationId xmlns="" xmlns:a16="http://schemas.microsoft.com/office/drawing/2014/main" id="{FB72B635-C6EC-4CA9-8C53-F3FB363CB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390" y="1701818"/>
            <a:ext cx="3216976" cy="4940739"/>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5406" y="2013941"/>
            <a:ext cx="3590058" cy="2393372"/>
          </a:xfrm>
          <a:prstGeom prst="rect">
            <a:avLst/>
          </a:prstGeom>
          <a:ln>
            <a:solidFill>
              <a:srgbClr val="5D0B0B"/>
            </a:solidFill>
          </a:ln>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345" y="3042557"/>
            <a:ext cx="2700000" cy="3600000"/>
          </a:xfrm>
          <a:prstGeom prst="rect">
            <a:avLst/>
          </a:prstGeom>
        </p:spPr>
      </p:pic>
    </p:spTree>
    <p:extLst>
      <p:ext uri="{BB962C8B-B14F-4D97-AF65-F5344CB8AC3E}">
        <p14:creationId xmlns:p14="http://schemas.microsoft.com/office/powerpoint/2010/main" val="3720026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2932981" y="193713"/>
            <a:ext cx="91751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2800" b="1" dirty="0">
                <a:solidFill>
                  <a:schemeClr val="tx1">
                    <a:lumMod val="75000"/>
                    <a:lumOff val="25000"/>
                  </a:schemeClr>
                </a:solidFill>
                <a:latin typeface="Century Gothic" panose="020B0502020202020204" pitchFamily="34" charset="0"/>
              </a:rPr>
              <a:t>7</a:t>
            </a:r>
            <a:r>
              <a:rPr lang="es-MX" altLang="es-MX" sz="2800" b="1" dirty="0" smtClean="0">
                <a:solidFill>
                  <a:schemeClr val="tx1">
                    <a:lumMod val="75000"/>
                    <a:lumOff val="25000"/>
                  </a:schemeClr>
                </a:solidFill>
                <a:latin typeface="Century Gothic" panose="020B0502020202020204" pitchFamily="34" charset="0"/>
              </a:rPr>
              <a:t>. </a:t>
            </a:r>
            <a:r>
              <a:rPr lang="es-MX" altLang="es-MX" sz="2800" b="1" dirty="0">
                <a:solidFill>
                  <a:srgbClr val="921212"/>
                </a:solidFill>
                <a:latin typeface="Century Gothic" panose="020B0502020202020204" pitchFamily="34" charset="0"/>
              </a:rPr>
              <a:t>Sala de Atención Especializada</a:t>
            </a:r>
            <a:br>
              <a:rPr lang="es-MX" altLang="es-MX" sz="2800" b="1" dirty="0">
                <a:solidFill>
                  <a:srgbClr val="921212"/>
                </a:solidFill>
                <a:latin typeface="Century Gothic" panose="020B0502020202020204" pitchFamily="34" charset="0"/>
              </a:rPr>
            </a:br>
            <a:r>
              <a:rPr lang="es-MX" altLang="es-MX" sz="2800" b="1" dirty="0">
                <a:solidFill>
                  <a:srgbClr val="921212"/>
                </a:solidFill>
                <a:latin typeface="Century Gothic" panose="020B0502020202020204" pitchFamily="34" charset="0"/>
              </a:rPr>
              <a:t>-Inclusión de las Personas con Discapacidad</a:t>
            </a:r>
            <a:endParaRPr kumimoji="0" lang="es-MX" altLang="es-MX" sz="1400" b="1" i="0" u="none" strike="noStrike" kern="1200" cap="none" spc="0" normalizeH="0" baseline="0" noProof="0" dirty="0">
              <a:ln>
                <a:noFill/>
              </a:ln>
              <a:solidFill>
                <a:srgbClr val="921212"/>
              </a:solidFill>
              <a:effectLst/>
              <a:uLnTx/>
              <a:uFillTx/>
              <a:latin typeface="Century Gothic" panose="020B0502020202020204" pitchFamily="34" charset="0"/>
            </a:endParaRPr>
          </a:p>
        </p:txBody>
      </p:sp>
      <p:sp>
        <p:nvSpPr>
          <p:cNvPr id="124" name="Line 9"/>
          <p:cNvSpPr>
            <a:spLocks noChangeShapeType="1"/>
          </p:cNvSpPr>
          <p:nvPr/>
        </p:nvSpPr>
        <p:spPr bwMode="auto">
          <a:xfrm>
            <a:off x="6234112" y="1055487"/>
            <a:ext cx="5957888"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ángulo 7">
            <a:extLst>
              <a:ext uri="{FF2B5EF4-FFF2-40B4-BE49-F238E27FC236}">
                <a16:creationId xmlns="" xmlns:a16="http://schemas.microsoft.com/office/drawing/2014/main" id="{76EAD870-BA16-4406-837B-3D94F41D7EE6}"/>
              </a:ext>
            </a:extLst>
          </p:cNvPr>
          <p:cNvSpPr/>
          <p:nvPr/>
        </p:nvSpPr>
        <p:spPr>
          <a:xfrm>
            <a:off x="431320" y="1055487"/>
            <a:ext cx="11760680" cy="2031325"/>
          </a:xfrm>
          <a:prstGeom prst="rect">
            <a:avLst/>
          </a:prstGeom>
        </p:spPr>
        <p:txBody>
          <a:bodyPr wrap="square">
            <a:spAutoFit/>
          </a:bodyPr>
          <a:lstStyle/>
          <a:p>
            <a:pPr algn="just"/>
            <a:r>
              <a:rPr lang="es-MX" dirty="0">
                <a:solidFill>
                  <a:schemeClr val="tx1">
                    <a:lumMod val="75000"/>
                    <a:lumOff val="25000"/>
                  </a:schemeClr>
                </a:solidFill>
                <a:latin typeface="Century Gothic" panose="020B0502020202020204" pitchFamily="34" charset="0"/>
              </a:rPr>
              <a:t>Con la finalidad de otorgar Atención Especializada a las personas con discapacidad auditiva(Sordas), se capacitó a 18 servidoras/es públicos en </a:t>
            </a:r>
            <a:r>
              <a:rPr lang="es-MX" b="1" dirty="0">
                <a:solidFill>
                  <a:schemeClr val="tx1">
                    <a:lumMod val="75000"/>
                    <a:lumOff val="25000"/>
                  </a:schemeClr>
                </a:solidFill>
                <a:latin typeface="Century Gothic" panose="020B0502020202020204" pitchFamily="34" charset="0"/>
              </a:rPr>
              <a:t>LENGUA DE SEÑAS MEXICANA </a:t>
            </a:r>
            <a:r>
              <a:rPr lang="es-MX" dirty="0">
                <a:solidFill>
                  <a:schemeClr val="tx1">
                    <a:lumMod val="75000"/>
                    <a:lumOff val="25000"/>
                  </a:schemeClr>
                </a:solidFill>
                <a:latin typeface="Century Gothic" panose="020B0502020202020204" pitchFamily="34" charset="0"/>
              </a:rPr>
              <a:t>en beneficio directo de la Comunidad Sorda.</a:t>
            </a:r>
          </a:p>
          <a:p>
            <a:pPr algn="just"/>
            <a:endParaRPr lang="es-MX" dirty="0">
              <a:solidFill>
                <a:schemeClr val="tx1">
                  <a:lumMod val="75000"/>
                  <a:lumOff val="25000"/>
                </a:schemeClr>
              </a:solidFill>
              <a:latin typeface="Century Gothic" panose="020B0502020202020204" pitchFamily="34" charset="0"/>
            </a:endParaRPr>
          </a:p>
          <a:p>
            <a:pPr algn="just"/>
            <a:endParaRPr lang="es-MX" dirty="0">
              <a:solidFill>
                <a:schemeClr val="tx1">
                  <a:lumMod val="75000"/>
                  <a:lumOff val="25000"/>
                </a:schemeClr>
              </a:solidFill>
              <a:latin typeface="Century Gothic" panose="020B0502020202020204" pitchFamily="34" charset="0"/>
            </a:endParaRPr>
          </a:p>
          <a:p>
            <a:pPr algn="just"/>
            <a:endParaRPr lang="es-MX" dirty="0">
              <a:solidFill>
                <a:schemeClr val="tx1">
                  <a:lumMod val="75000"/>
                  <a:lumOff val="25000"/>
                </a:schemeClr>
              </a:solidFill>
              <a:latin typeface="Century Gothic" panose="020B0502020202020204" pitchFamily="34" charset="0"/>
            </a:endParaRPr>
          </a:p>
          <a:p>
            <a:pPr algn="just"/>
            <a:endParaRPr lang="es-MX" dirty="0">
              <a:solidFill>
                <a:schemeClr val="tx1">
                  <a:lumMod val="75000"/>
                  <a:lumOff val="25000"/>
                </a:schemeClr>
              </a:solidFill>
              <a:latin typeface="Century Gothic" panose="020B0502020202020204" pitchFamily="34" charset="0"/>
            </a:endParaRPr>
          </a:p>
        </p:txBody>
      </p:sp>
      <p:pic>
        <p:nvPicPr>
          <p:cNvPr id="9" name="2 Imagen">
            <a:extLst>
              <a:ext uri="{FF2B5EF4-FFF2-40B4-BE49-F238E27FC236}">
                <a16:creationId xmlns="" xmlns:a16="http://schemas.microsoft.com/office/drawing/2014/main" id="{5188ED01-B8A4-41F2-860C-E25E0DEE0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57" y="2128470"/>
            <a:ext cx="5529855" cy="4147391"/>
          </a:xfrm>
          <a:prstGeom prst="rect">
            <a:avLst/>
          </a:prstGeom>
        </p:spPr>
      </p:pic>
      <p:pic>
        <p:nvPicPr>
          <p:cNvPr id="10" name="5 Imagen">
            <a:extLst>
              <a:ext uri="{FF2B5EF4-FFF2-40B4-BE49-F238E27FC236}">
                <a16:creationId xmlns="" xmlns:a16="http://schemas.microsoft.com/office/drawing/2014/main" id="{36E1D7D6-3E97-4059-B9E9-953A4A46EE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78" b="6111"/>
          <a:stretch/>
        </p:blipFill>
        <p:spPr>
          <a:xfrm>
            <a:off x="8103716" y="1839965"/>
            <a:ext cx="2665805" cy="4724399"/>
          </a:xfrm>
          <a:prstGeom prst="rect">
            <a:avLst/>
          </a:prstGeom>
        </p:spPr>
      </p:pic>
    </p:spTree>
    <p:extLst>
      <p:ext uri="{BB962C8B-B14F-4D97-AF65-F5344CB8AC3E}">
        <p14:creationId xmlns:p14="http://schemas.microsoft.com/office/powerpoint/2010/main" val="3729940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6"/>
          <p:cNvSpPr>
            <a:spLocks noChangeArrowheads="1"/>
          </p:cNvSpPr>
          <p:nvPr/>
        </p:nvSpPr>
        <p:spPr bwMode="auto">
          <a:xfrm>
            <a:off x="7041837" y="410897"/>
            <a:ext cx="442268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3500" b="1" i="0" u="none" strike="noStrike" cap="none" normalizeH="0" baseline="0" dirty="0">
                <a:ln>
                  <a:noFill/>
                </a:ln>
                <a:solidFill>
                  <a:srgbClr val="7F1812"/>
                </a:solidFill>
                <a:effectLst/>
                <a:latin typeface="Century Gothic" panose="020B0502020202020204" pitchFamily="34" charset="0"/>
              </a:rPr>
              <a:t>Contenido Temático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9" name="Line 7"/>
          <p:cNvSpPr>
            <a:spLocks noChangeShapeType="1"/>
          </p:cNvSpPr>
          <p:nvPr/>
        </p:nvSpPr>
        <p:spPr bwMode="auto">
          <a:xfrm>
            <a:off x="6543502" y="982662"/>
            <a:ext cx="5949950"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4" name="Rectangle 12"/>
          <p:cNvSpPr>
            <a:spLocks noChangeArrowheads="1"/>
          </p:cNvSpPr>
          <p:nvPr/>
        </p:nvSpPr>
        <p:spPr bwMode="auto">
          <a:xfrm>
            <a:off x="3584409" y="5946356"/>
            <a:ext cx="43409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dirty="0">
                <a:ln>
                  <a:noFill/>
                </a:ln>
                <a:solidFill>
                  <a:srgbClr val="FFFFFF"/>
                </a:solidFill>
                <a:effectLst/>
                <a:latin typeface="Century Gothic" panose="020B0502020202020204" pitchFamily="34" charset="0"/>
              </a:rPr>
              <a:t>Anteproyecto de Presupuesto de Egresos 2020</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2" name="Freeform 62"/>
          <p:cNvSpPr>
            <a:spLocks/>
          </p:cNvSpPr>
          <p:nvPr/>
        </p:nvSpPr>
        <p:spPr bwMode="auto">
          <a:xfrm>
            <a:off x="3506163" y="6039318"/>
            <a:ext cx="50800" cy="50800"/>
          </a:xfrm>
          <a:custGeom>
            <a:avLst/>
            <a:gdLst>
              <a:gd name="T0" fmla="*/ 32 w 32"/>
              <a:gd name="T1" fmla="*/ 16 h 32"/>
              <a:gd name="T2" fmla="*/ 32 w 32"/>
              <a:gd name="T3" fmla="*/ 16 h 32"/>
              <a:gd name="T4" fmla="*/ 32 w 32"/>
              <a:gd name="T5" fmla="*/ 19 h 32"/>
              <a:gd name="T6" fmla="*/ 31 w 32"/>
              <a:gd name="T7" fmla="*/ 22 h 32"/>
              <a:gd name="T8" fmla="*/ 27 w 32"/>
              <a:gd name="T9" fmla="*/ 27 h 32"/>
              <a:gd name="T10" fmla="*/ 22 w 32"/>
              <a:gd name="T11" fmla="*/ 31 h 32"/>
              <a:gd name="T12" fmla="*/ 19 w 32"/>
              <a:gd name="T13" fmla="*/ 32 h 32"/>
              <a:gd name="T14" fmla="*/ 16 w 32"/>
              <a:gd name="T15" fmla="*/ 32 h 32"/>
              <a:gd name="T16" fmla="*/ 16 w 32"/>
              <a:gd name="T17" fmla="*/ 32 h 32"/>
              <a:gd name="T18" fmla="*/ 13 w 32"/>
              <a:gd name="T19" fmla="*/ 32 h 32"/>
              <a:gd name="T20" fmla="*/ 10 w 32"/>
              <a:gd name="T21" fmla="*/ 31 h 32"/>
              <a:gd name="T22" fmla="*/ 5 w 32"/>
              <a:gd name="T23" fmla="*/ 27 h 32"/>
              <a:gd name="T24" fmla="*/ 1 w 32"/>
              <a:gd name="T25" fmla="*/ 22 h 32"/>
              <a:gd name="T26" fmla="*/ 0 w 32"/>
              <a:gd name="T27" fmla="*/ 19 h 32"/>
              <a:gd name="T28" fmla="*/ 0 w 32"/>
              <a:gd name="T29" fmla="*/ 16 h 32"/>
              <a:gd name="T30" fmla="*/ 0 w 32"/>
              <a:gd name="T31" fmla="*/ 16 h 32"/>
              <a:gd name="T32" fmla="*/ 0 w 32"/>
              <a:gd name="T33" fmla="*/ 13 h 32"/>
              <a:gd name="T34" fmla="*/ 1 w 32"/>
              <a:gd name="T35" fmla="*/ 10 h 32"/>
              <a:gd name="T36" fmla="*/ 5 w 32"/>
              <a:gd name="T37" fmla="*/ 5 h 32"/>
              <a:gd name="T38" fmla="*/ 10 w 32"/>
              <a:gd name="T39" fmla="*/ 1 h 32"/>
              <a:gd name="T40" fmla="*/ 13 w 32"/>
              <a:gd name="T41" fmla="*/ 0 h 32"/>
              <a:gd name="T42" fmla="*/ 16 w 32"/>
              <a:gd name="T43" fmla="*/ 0 h 32"/>
              <a:gd name="T44" fmla="*/ 16 w 32"/>
              <a:gd name="T45" fmla="*/ 0 h 32"/>
              <a:gd name="T46" fmla="*/ 19 w 32"/>
              <a:gd name="T47" fmla="*/ 0 h 32"/>
              <a:gd name="T48" fmla="*/ 22 w 32"/>
              <a:gd name="T49" fmla="*/ 1 h 32"/>
              <a:gd name="T50" fmla="*/ 27 w 32"/>
              <a:gd name="T51" fmla="*/ 5 h 32"/>
              <a:gd name="T52" fmla="*/ 31 w 32"/>
              <a:gd name="T53" fmla="*/ 10 h 32"/>
              <a:gd name="T54" fmla="*/ 32 w 32"/>
              <a:gd name="T55" fmla="*/ 13 h 32"/>
              <a:gd name="T56" fmla="*/ 32 w 32"/>
              <a:gd name="T57" fmla="*/ 16 h 32"/>
              <a:gd name="T58" fmla="*/ 32 w 32"/>
              <a:gd name="T5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 h="32">
                <a:moveTo>
                  <a:pt x="32" y="16"/>
                </a:moveTo>
                <a:lnTo>
                  <a:pt x="32" y="16"/>
                </a:lnTo>
                <a:lnTo>
                  <a:pt x="32" y="19"/>
                </a:lnTo>
                <a:lnTo>
                  <a:pt x="31" y="22"/>
                </a:lnTo>
                <a:lnTo>
                  <a:pt x="27" y="27"/>
                </a:lnTo>
                <a:lnTo>
                  <a:pt x="22" y="31"/>
                </a:lnTo>
                <a:lnTo>
                  <a:pt x="19" y="32"/>
                </a:lnTo>
                <a:lnTo>
                  <a:pt x="16" y="32"/>
                </a:lnTo>
                <a:lnTo>
                  <a:pt x="16" y="32"/>
                </a:lnTo>
                <a:lnTo>
                  <a:pt x="13" y="32"/>
                </a:lnTo>
                <a:lnTo>
                  <a:pt x="10" y="31"/>
                </a:lnTo>
                <a:lnTo>
                  <a:pt x="5" y="27"/>
                </a:lnTo>
                <a:lnTo>
                  <a:pt x="1" y="22"/>
                </a:lnTo>
                <a:lnTo>
                  <a:pt x="0" y="19"/>
                </a:lnTo>
                <a:lnTo>
                  <a:pt x="0" y="16"/>
                </a:lnTo>
                <a:lnTo>
                  <a:pt x="0" y="16"/>
                </a:lnTo>
                <a:lnTo>
                  <a:pt x="0" y="13"/>
                </a:lnTo>
                <a:lnTo>
                  <a:pt x="1" y="10"/>
                </a:lnTo>
                <a:lnTo>
                  <a:pt x="5" y="5"/>
                </a:lnTo>
                <a:lnTo>
                  <a:pt x="10" y="1"/>
                </a:lnTo>
                <a:lnTo>
                  <a:pt x="13" y="0"/>
                </a:lnTo>
                <a:lnTo>
                  <a:pt x="16" y="0"/>
                </a:lnTo>
                <a:lnTo>
                  <a:pt x="16" y="0"/>
                </a:lnTo>
                <a:lnTo>
                  <a:pt x="19" y="0"/>
                </a:lnTo>
                <a:lnTo>
                  <a:pt x="22" y="1"/>
                </a:lnTo>
                <a:lnTo>
                  <a:pt x="27" y="5"/>
                </a:lnTo>
                <a:lnTo>
                  <a:pt x="31" y="10"/>
                </a:lnTo>
                <a:lnTo>
                  <a:pt x="32" y="13"/>
                </a:lnTo>
                <a:lnTo>
                  <a:pt x="32" y="16"/>
                </a:lnTo>
                <a:lnTo>
                  <a:pt x="3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79" name="Rectangle 61">
            <a:extLst>
              <a:ext uri="{FF2B5EF4-FFF2-40B4-BE49-F238E27FC236}">
                <a16:creationId xmlns="" xmlns:a16="http://schemas.microsoft.com/office/drawing/2014/main" id="{100128EC-081C-4CAB-9C71-C2716BB0AD49}"/>
              </a:ext>
            </a:extLst>
          </p:cNvPr>
          <p:cNvSpPr>
            <a:spLocks noChangeArrowheads="1"/>
          </p:cNvSpPr>
          <p:nvPr/>
        </p:nvSpPr>
        <p:spPr bwMode="auto">
          <a:xfrm>
            <a:off x="2761417" y="5605878"/>
            <a:ext cx="53895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300" b="1" i="0" u="none" strike="noStrike" cap="none" normalizeH="0" baseline="0" dirty="0">
                <a:ln>
                  <a:noFill/>
                </a:ln>
                <a:solidFill>
                  <a:srgbClr val="FFFFFF"/>
                </a:solidFill>
                <a:effectLst/>
                <a:latin typeface="Century Gothic" panose="020B0502020202020204" pitchFamily="34" charset="0"/>
              </a:rPr>
              <a:t>Anteproyecto de Presupuesto SECAD</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 name="Rectángulo 2">
            <a:extLst>
              <a:ext uri="{FF2B5EF4-FFF2-40B4-BE49-F238E27FC236}">
                <a16:creationId xmlns="" xmlns:a16="http://schemas.microsoft.com/office/drawing/2014/main" id="{232DACC0-459E-4AD5-B961-A012EE12C3FE}"/>
              </a:ext>
            </a:extLst>
          </p:cNvPr>
          <p:cNvSpPr/>
          <p:nvPr/>
        </p:nvSpPr>
        <p:spPr>
          <a:xfrm>
            <a:off x="881149" y="1190744"/>
            <a:ext cx="10873047" cy="5139869"/>
          </a:xfrm>
          <a:prstGeom prst="rect">
            <a:avLst/>
          </a:prstGeom>
        </p:spPr>
        <p:txBody>
          <a:bodyPr wrap="square">
            <a:spAutoFit/>
          </a:bodyPr>
          <a:lstStyle/>
          <a:p>
            <a:r>
              <a:rPr lang="es-MX" sz="2800" b="1" dirty="0">
                <a:solidFill>
                  <a:srgbClr val="590B0B"/>
                </a:solidFill>
                <a:latin typeface="Century Gothic" panose="020B0502020202020204" pitchFamily="34" charset="0"/>
              </a:rPr>
              <a:t>1. </a:t>
            </a:r>
            <a:r>
              <a:rPr lang="es-MX" sz="2000" b="1" dirty="0">
                <a:solidFill>
                  <a:schemeClr val="tx1">
                    <a:lumMod val="75000"/>
                    <a:lumOff val="25000"/>
                  </a:schemeClr>
                </a:solidFill>
                <a:latin typeface="Century Gothic" panose="020B0502020202020204" pitchFamily="34" charset="0"/>
              </a:rPr>
              <a:t>Norma Mexicana NMX-R-025-SCFI-2015 en Igualdad Laboral y No   Discriminación </a:t>
            </a:r>
          </a:p>
          <a:p>
            <a:r>
              <a:rPr lang="es-MX" sz="2800" b="1" dirty="0">
                <a:solidFill>
                  <a:srgbClr val="590B0B"/>
                </a:solidFill>
                <a:latin typeface="Century Gothic" panose="020B0502020202020204" pitchFamily="34" charset="0"/>
              </a:rPr>
              <a:t>2. </a:t>
            </a:r>
            <a:r>
              <a:rPr lang="es-MX" sz="2000" b="1" dirty="0">
                <a:solidFill>
                  <a:schemeClr val="tx1">
                    <a:lumMod val="75000"/>
                    <a:lumOff val="25000"/>
                  </a:schemeClr>
                </a:solidFill>
                <a:latin typeface="Century Gothic" panose="020B0502020202020204" pitchFamily="34" charset="0"/>
              </a:rPr>
              <a:t>Comité de Igualdad Laboral y No Discriminación</a:t>
            </a:r>
          </a:p>
          <a:p>
            <a:r>
              <a:rPr lang="es-MX" sz="2800" b="1" dirty="0">
                <a:solidFill>
                  <a:srgbClr val="590B0B"/>
                </a:solidFill>
                <a:latin typeface="Century Gothic" panose="020B0502020202020204" pitchFamily="34" charset="0"/>
              </a:rPr>
              <a:t>3. </a:t>
            </a:r>
            <a:r>
              <a:rPr lang="es-MX" sz="2000" b="1" dirty="0">
                <a:solidFill>
                  <a:schemeClr val="tx1">
                    <a:lumMod val="75000"/>
                    <a:lumOff val="25000"/>
                  </a:schemeClr>
                </a:solidFill>
                <a:latin typeface="Century Gothic" panose="020B0502020202020204" pitchFamily="34" charset="0"/>
              </a:rPr>
              <a:t>Política de Igualdad Laboral y No </a:t>
            </a:r>
            <a:r>
              <a:rPr lang="es-MX" sz="2000" b="1" dirty="0" smtClean="0">
                <a:solidFill>
                  <a:schemeClr val="tx1">
                    <a:lumMod val="75000"/>
                    <a:lumOff val="25000"/>
                  </a:schemeClr>
                </a:solidFill>
                <a:latin typeface="Century Gothic" panose="020B0502020202020204" pitchFamily="34" charset="0"/>
              </a:rPr>
              <a:t>Discriminación</a:t>
            </a:r>
          </a:p>
          <a:p>
            <a:r>
              <a:rPr lang="es-MX" sz="2800" b="1" dirty="0" smtClean="0">
                <a:solidFill>
                  <a:srgbClr val="590B0B"/>
                </a:solidFill>
                <a:latin typeface="Century Gothic" panose="020B0502020202020204" pitchFamily="34" charset="0"/>
              </a:rPr>
              <a:t>4. </a:t>
            </a:r>
            <a:r>
              <a:rPr lang="es-MX" sz="2000" b="1" dirty="0" smtClean="0">
                <a:solidFill>
                  <a:schemeClr val="tx1">
                    <a:lumMod val="75000"/>
                    <a:lumOff val="25000"/>
                  </a:schemeClr>
                </a:solidFill>
                <a:latin typeface="Century Gothic" panose="020B0502020202020204" pitchFamily="34" charset="0"/>
              </a:rPr>
              <a:t>Código de Ética armonizado.</a:t>
            </a:r>
            <a:endParaRPr lang="es-MX" sz="2000" b="1" dirty="0">
              <a:solidFill>
                <a:schemeClr val="tx1">
                  <a:lumMod val="75000"/>
                  <a:lumOff val="25000"/>
                </a:schemeClr>
              </a:solidFill>
              <a:latin typeface="Century Gothic" panose="020B0502020202020204" pitchFamily="34" charset="0"/>
            </a:endParaRPr>
          </a:p>
          <a:p>
            <a:r>
              <a:rPr lang="es-MX" sz="2800" b="1" dirty="0" smtClean="0">
                <a:solidFill>
                  <a:srgbClr val="590B0B"/>
                </a:solidFill>
                <a:latin typeface="Century Gothic" panose="020B0502020202020204" pitchFamily="34" charset="0"/>
              </a:rPr>
              <a:t>5. </a:t>
            </a:r>
            <a:r>
              <a:rPr lang="es-MX" sz="2000" b="1" dirty="0">
                <a:solidFill>
                  <a:schemeClr val="tx1">
                    <a:lumMod val="75000"/>
                    <a:lumOff val="25000"/>
                  </a:schemeClr>
                </a:solidFill>
                <a:latin typeface="Century Gothic" panose="020B0502020202020204" pitchFamily="34" charset="0"/>
              </a:rPr>
              <a:t>Lenguaje Incluyente y No Sexista</a:t>
            </a:r>
          </a:p>
          <a:p>
            <a:r>
              <a:rPr lang="es-MX" sz="2800" b="1" dirty="0">
                <a:solidFill>
                  <a:srgbClr val="590B0B"/>
                </a:solidFill>
                <a:latin typeface="Century Gothic" panose="020B0502020202020204" pitchFamily="34" charset="0"/>
              </a:rPr>
              <a:t>6</a:t>
            </a:r>
            <a:r>
              <a:rPr lang="es-MX" sz="2800" b="1" dirty="0" smtClean="0">
                <a:solidFill>
                  <a:srgbClr val="590B0B"/>
                </a:solidFill>
                <a:latin typeface="Century Gothic" panose="020B0502020202020204" pitchFamily="34" charset="0"/>
              </a:rPr>
              <a:t>. </a:t>
            </a:r>
            <a:r>
              <a:rPr lang="es-MX" sz="2000" b="1" dirty="0">
                <a:solidFill>
                  <a:schemeClr val="tx1">
                    <a:lumMod val="75000"/>
                    <a:lumOff val="25000"/>
                  </a:schemeClr>
                </a:solidFill>
                <a:latin typeface="Century Gothic" panose="020B0502020202020204" pitchFamily="34" charset="0"/>
              </a:rPr>
              <a:t>Salas de Lactancia Materna</a:t>
            </a:r>
          </a:p>
          <a:p>
            <a:r>
              <a:rPr lang="es-MX" sz="2800" b="1" dirty="0">
                <a:solidFill>
                  <a:srgbClr val="590B0B"/>
                </a:solidFill>
                <a:latin typeface="Century Gothic" panose="020B0502020202020204" pitchFamily="34" charset="0"/>
              </a:rPr>
              <a:t>7</a:t>
            </a:r>
            <a:r>
              <a:rPr lang="es-MX" sz="2800" b="1" dirty="0" smtClean="0">
                <a:solidFill>
                  <a:srgbClr val="590B0B"/>
                </a:solidFill>
                <a:latin typeface="Century Gothic" panose="020B0502020202020204" pitchFamily="34" charset="0"/>
              </a:rPr>
              <a:t>. </a:t>
            </a:r>
            <a:r>
              <a:rPr lang="es-MX" sz="2000" b="1" dirty="0">
                <a:solidFill>
                  <a:schemeClr val="tx1">
                    <a:lumMod val="75000"/>
                    <a:lumOff val="25000"/>
                  </a:schemeClr>
                </a:solidFill>
                <a:latin typeface="Century Gothic" panose="020B0502020202020204" pitchFamily="34" charset="0"/>
              </a:rPr>
              <a:t>Sala de Atención Especializada-Inclusión de las Personas con discapacidad</a:t>
            </a:r>
          </a:p>
          <a:p>
            <a:r>
              <a:rPr lang="es-MX" sz="2800" b="1" dirty="0">
                <a:solidFill>
                  <a:srgbClr val="590B0B"/>
                </a:solidFill>
                <a:latin typeface="Century Gothic" panose="020B0502020202020204" pitchFamily="34" charset="0"/>
              </a:rPr>
              <a:t>8</a:t>
            </a:r>
            <a:r>
              <a:rPr lang="es-MX" sz="2800" b="1" dirty="0" smtClean="0">
                <a:solidFill>
                  <a:srgbClr val="590B0B"/>
                </a:solidFill>
                <a:latin typeface="Century Gothic" panose="020B0502020202020204" pitchFamily="34" charset="0"/>
              </a:rPr>
              <a:t>. </a:t>
            </a:r>
            <a:r>
              <a:rPr lang="es-MX" sz="2000" b="1" dirty="0">
                <a:solidFill>
                  <a:schemeClr val="tx1">
                    <a:lumMod val="75000"/>
                    <a:lumOff val="25000"/>
                  </a:schemeClr>
                </a:solidFill>
                <a:latin typeface="Century Gothic" panose="020B0502020202020204" pitchFamily="34" charset="0"/>
              </a:rPr>
              <a:t>Accesibilidad</a:t>
            </a:r>
          </a:p>
          <a:p>
            <a:r>
              <a:rPr lang="es-MX" sz="2800" b="1" dirty="0">
                <a:solidFill>
                  <a:srgbClr val="590B0B"/>
                </a:solidFill>
                <a:latin typeface="Century Gothic" panose="020B0502020202020204" pitchFamily="34" charset="0"/>
              </a:rPr>
              <a:t>9</a:t>
            </a:r>
            <a:r>
              <a:rPr lang="es-MX" sz="2800" b="1" dirty="0" smtClean="0">
                <a:solidFill>
                  <a:srgbClr val="590B0B"/>
                </a:solidFill>
                <a:latin typeface="Century Gothic" panose="020B0502020202020204" pitchFamily="34" charset="0"/>
              </a:rPr>
              <a:t>. </a:t>
            </a:r>
            <a:r>
              <a:rPr lang="es-MX" sz="2000" b="1" dirty="0">
                <a:solidFill>
                  <a:schemeClr val="tx1">
                    <a:lumMod val="75000"/>
                    <a:lumOff val="25000"/>
                  </a:schemeClr>
                </a:solidFill>
                <a:latin typeface="Century Gothic" panose="020B0502020202020204" pitchFamily="34" charset="0"/>
              </a:rPr>
              <a:t>Medidas para atender las necesidades del personal para el cuidado a dependiente </a:t>
            </a:r>
            <a:r>
              <a:rPr lang="es-MX" sz="2000" b="1" dirty="0" smtClean="0">
                <a:solidFill>
                  <a:schemeClr val="tx1">
                    <a:lumMod val="75000"/>
                    <a:lumOff val="25000"/>
                  </a:schemeClr>
                </a:solidFill>
                <a:latin typeface="Century Gothic" panose="020B0502020202020204" pitchFamily="34" charset="0"/>
              </a:rPr>
              <a:t>económicos y </a:t>
            </a:r>
            <a:r>
              <a:rPr lang="es-MX" sz="2000" b="1" dirty="0">
                <a:solidFill>
                  <a:schemeClr val="tx1">
                    <a:lumMod val="75000"/>
                    <a:lumOff val="25000"/>
                  </a:schemeClr>
                </a:solidFill>
                <a:latin typeface="Century Gothic" panose="020B0502020202020204" pitchFamily="34" charset="0"/>
              </a:rPr>
              <a:t>terceros y permiso por paternidad</a:t>
            </a:r>
          </a:p>
          <a:p>
            <a:r>
              <a:rPr lang="es-MX" sz="2800" b="1" dirty="0" smtClean="0">
                <a:solidFill>
                  <a:srgbClr val="590B0B"/>
                </a:solidFill>
                <a:latin typeface="Century Gothic" panose="020B0502020202020204" pitchFamily="34" charset="0"/>
              </a:rPr>
              <a:t>10. </a:t>
            </a:r>
            <a:r>
              <a:rPr lang="es-MX" sz="2000" b="1" dirty="0">
                <a:solidFill>
                  <a:schemeClr val="tx1">
                    <a:lumMod val="75000"/>
                    <a:lumOff val="25000"/>
                  </a:schemeClr>
                </a:solidFill>
                <a:latin typeface="Century Gothic" panose="020B0502020202020204" pitchFamily="34" charset="0"/>
              </a:rPr>
              <a:t>Evaluación del Desempeño y Clima Laboral</a:t>
            </a:r>
          </a:p>
          <a:p>
            <a:r>
              <a:rPr lang="es-MX" sz="2800" b="1" dirty="0" smtClean="0">
                <a:solidFill>
                  <a:srgbClr val="590B0B"/>
                </a:solidFill>
                <a:latin typeface="Century Gothic" panose="020B0502020202020204" pitchFamily="34" charset="0"/>
              </a:rPr>
              <a:t>11.</a:t>
            </a:r>
            <a:r>
              <a:rPr lang="es-MX" sz="2000" b="1" dirty="0" smtClean="0">
                <a:solidFill>
                  <a:schemeClr val="tx1">
                    <a:lumMod val="75000"/>
                    <a:lumOff val="25000"/>
                  </a:schemeClr>
                </a:solidFill>
                <a:latin typeface="Century Gothic" panose="020B0502020202020204" pitchFamily="34" charset="0"/>
              </a:rPr>
              <a:t> </a:t>
            </a:r>
            <a:r>
              <a:rPr lang="es-MX" sz="2000" b="1" dirty="0">
                <a:solidFill>
                  <a:schemeClr val="tx1">
                    <a:lumMod val="75000"/>
                    <a:lumOff val="25000"/>
                  </a:schemeClr>
                </a:solidFill>
                <a:latin typeface="Century Gothic" panose="020B0502020202020204" pitchFamily="34" charset="0"/>
              </a:rPr>
              <a:t>Procedimiento para atender actos de discriminación y/o violencia </a:t>
            </a:r>
            <a:r>
              <a:rPr lang="es-MX" sz="2000" b="1" dirty="0" smtClean="0">
                <a:solidFill>
                  <a:schemeClr val="tx1">
                    <a:lumMod val="75000"/>
                    <a:lumOff val="25000"/>
                  </a:schemeClr>
                </a:solidFill>
                <a:latin typeface="Century Gothic" panose="020B0502020202020204" pitchFamily="34" charset="0"/>
              </a:rPr>
              <a:t>laboral</a:t>
            </a:r>
            <a:endParaRPr lang="es-MX" sz="2000" b="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185789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2932981" y="193713"/>
            <a:ext cx="91751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3200" b="1" dirty="0" smtClean="0">
                <a:solidFill>
                  <a:schemeClr val="tx1">
                    <a:lumMod val="75000"/>
                    <a:lumOff val="25000"/>
                  </a:schemeClr>
                </a:solidFill>
                <a:latin typeface="Century Gothic" panose="020B0502020202020204" pitchFamily="34" charset="0"/>
              </a:rPr>
              <a:t>8. </a:t>
            </a:r>
            <a:r>
              <a:rPr lang="es-MX" altLang="es-MX" sz="3200" b="1" dirty="0">
                <a:solidFill>
                  <a:srgbClr val="921212"/>
                </a:solidFill>
                <a:latin typeface="Century Gothic" panose="020B0502020202020204" pitchFamily="34" charset="0"/>
              </a:rPr>
              <a:t>Accesibilidad</a:t>
            </a:r>
            <a:endParaRPr kumimoji="0" lang="es-MX" altLang="es-MX" sz="1600" b="1" i="0" u="none" strike="noStrike" kern="1200" cap="none" spc="0" normalizeH="0" baseline="0" noProof="0" dirty="0">
              <a:ln>
                <a:noFill/>
              </a:ln>
              <a:solidFill>
                <a:srgbClr val="921212"/>
              </a:solidFill>
              <a:effectLst/>
              <a:uLnTx/>
              <a:uFillTx/>
              <a:latin typeface="Century Gothic" panose="020B0502020202020204" pitchFamily="34" charset="0"/>
            </a:endParaRPr>
          </a:p>
        </p:txBody>
      </p:sp>
      <p:sp>
        <p:nvSpPr>
          <p:cNvPr id="124" name="Line 9"/>
          <p:cNvSpPr>
            <a:spLocks noChangeShapeType="1"/>
          </p:cNvSpPr>
          <p:nvPr/>
        </p:nvSpPr>
        <p:spPr bwMode="auto">
          <a:xfrm>
            <a:off x="6234112" y="686156"/>
            <a:ext cx="5957888"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ángulo 7">
            <a:extLst>
              <a:ext uri="{FF2B5EF4-FFF2-40B4-BE49-F238E27FC236}">
                <a16:creationId xmlns="" xmlns:a16="http://schemas.microsoft.com/office/drawing/2014/main" id="{76EAD870-BA16-4406-837B-3D94F41D7EE6}"/>
              </a:ext>
            </a:extLst>
          </p:cNvPr>
          <p:cNvSpPr/>
          <p:nvPr/>
        </p:nvSpPr>
        <p:spPr>
          <a:xfrm>
            <a:off x="431320" y="686156"/>
            <a:ext cx="11760680" cy="1754326"/>
          </a:xfrm>
          <a:prstGeom prst="rect">
            <a:avLst/>
          </a:prstGeom>
        </p:spPr>
        <p:txBody>
          <a:bodyPr wrap="square">
            <a:spAutoFit/>
          </a:bodyPr>
          <a:lstStyle/>
          <a:p>
            <a:pPr algn="just"/>
            <a:r>
              <a:rPr lang="es-MX" dirty="0">
                <a:solidFill>
                  <a:schemeClr val="tx1">
                    <a:lumMod val="75000"/>
                    <a:lumOff val="25000"/>
                  </a:schemeClr>
                </a:solidFill>
                <a:latin typeface="Century Gothic" panose="020B0502020202020204" pitchFamily="34" charset="0"/>
              </a:rPr>
              <a:t>Además de contar con el mobiliario y las instalaciones adecuadas para personal con discapacidad motriz.</a:t>
            </a:r>
          </a:p>
          <a:p>
            <a:pPr algn="just"/>
            <a:endParaRPr lang="es-MX" dirty="0">
              <a:solidFill>
                <a:schemeClr val="tx1">
                  <a:lumMod val="75000"/>
                  <a:lumOff val="25000"/>
                </a:schemeClr>
              </a:solidFill>
              <a:latin typeface="Century Gothic" panose="020B0502020202020204" pitchFamily="34" charset="0"/>
            </a:endParaRPr>
          </a:p>
          <a:p>
            <a:pPr algn="just"/>
            <a:endParaRPr lang="es-MX" dirty="0">
              <a:solidFill>
                <a:schemeClr val="tx1">
                  <a:lumMod val="75000"/>
                  <a:lumOff val="25000"/>
                </a:schemeClr>
              </a:solidFill>
              <a:latin typeface="Century Gothic" panose="020B0502020202020204" pitchFamily="34" charset="0"/>
            </a:endParaRPr>
          </a:p>
          <a:p>
            <a:pPr algn="just"/>
            <a:endParaRPr lang="es-MX" dirty="0">
              <a:solidFill>
                <a:schemeClr val="tx1">
                  <a:lumMod val="75000"/>
                  <a:lumOff val="25000"/>
                </a:schemeClr>
              </a:solidFill>
              <a:latin typeface="Century Gothic" panose="020B0502020202020204" pitchFamily="34" charset="0"/>
            </a:endParaRPr>
          </a:p>
          <a:p>
            <a:pPr algn="just"/>
            <a:endParaRPr lang="es-MX" dirty="0">
              <a:solidFill>
                <a:schemeClr val="tx1">
                  <a:lumMod val="75000"/>
                  <a:lumOff val="25000"/>
                </a:schemeClr>
              </a:solidFill>
              <a:latin typeface="Century Gothic" panose="020B0502020202020204" pitchFamily="34" charset="0"/>
            </a:endParaRPr>
          </a:p>
        </p:txBody>
      </p:sp>
      <p:pic>
        <p:nvPicPr>
          <p:cNvPr id="7" name="2 Imagen">
            <a:extLst>
              <a:ext uri="{FF2B5EF4-FFF2-40B4-BE49-F238E27FC236}">
                <a16:creationId xmlns="" xmlns:a16="http://schemas.microsoft.com/office/drawing/2014/main" id="{D0D3286E-4ABC-40BF-8D1F-51352100E3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8633" y="1991811"/>
            <a:ext cx="2540890" cy="4362564"/>
          </a:xfrm>
          <a:prstGeom prst="rect">
            <a:avLst/>
          </a:prstGeom>
        </p:spPr>
      </p:pic>
      <p:pic>
        <p:nvPicPr>
          <p:cNvPr id="12" name="3 Imagen">
            <a:extLst>
              <a:ext uri="{FF2B5EF4-FFF2-40B4-BE49-F238E27FC236}">
                <a16:creationId xmlns="" xmlns:a16="http://schemas.microsoft.com/office/drawing/2014/main" id="{621E721D-5435-4690-A765-82FC1B3EC4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7173" y="1562563"/>
            <a:ext cx="2204892" cy="4532766"/>
          </a:xfrm>
          <a:prstGeom prst="rect">
            <a:avLst/>
          </a:prstGeom>
        </p:spPr>
      </p:pic>
      <p:pic>
        <p:nvPicPr>
          <p:cNvPr id="13" name="5 Imagen">
            <a:extLst>
              <a:ext uri="{FF2B5EF4-FFF2-40B4-BE49-F238E27FC236}">
                <a16:creationId xmlns="" xmlns:a16="http://schemas.microsoft.com/office/drawing/2014/main" id="{61D66B1E-9581-4484-8666-35F7B40DF9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6122" y="1090267"/>
            <a:ext cx="2601116" cy="5347314"/>
          </a:xfrm>
          <a:prstGeom prst="rect">
            <a:avLst/>
          </a:prstGeom>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489" y="1747299"/>
            <a:ext cx="2961600" cy="2221200"/>
          </a:xfrm>
          <a:prstGeom prst="rect">
            <a:avLst/>
          </a:prstGeom>
        </p:spPr>
      </p:pic>
      <p:pic>
        <p:nvPicPr>
          <p:cNvPr id="10" name="9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610" y="4147275"/>
            <a:ext cx="2942800" cy="2207100"/>
          </a:xfrm>
          <a:prstGeom prst="rect">
            <a:avLst/>
          </a:prstGeom>
        </p:spPr>
      </p:pic>
    </p:spTree>
    <p:extLst>
      <p:ext uri="{BB962C8B-B14F-4D97-AF65-F5344CB8AC3E}">
        <p14:creationId xmlns:p14="http://schemas.microsoft.com/office/powerpoint/2010/main" val="1660556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1000665" y="193713"/>
            <a:ext cx="111074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3200" b="1" dirty="0" smtClean="0">
                <a:solidFill>
                  <a:schemeClr val="tx1">
                    <a:lumMod val="75000"/>
                    <a:lumOff val="25000"/>
                  </a:schemeClr>
                </a:solidFill>
                <a:latin typeface="Century Gothic" panose="020B0502020202020204" pitchFamily="34" charset="0"/>
              </a:rPr>
              <a:t>9. </a:t>
            </a:r>
            <a:r>
              <a:rPr lang="es-MX" altLang="es-MX" sz="3200" b="1" dirty="0">
                <a:solidFill>
                  <a:srgbClr val="921212"/>
                </a:solidFill>
                <a:latin typeface="Century Gothic" panose="020B0502020202020204" pitchFamily="34" charset="0"/>
              </a:rPr>
              <a:t>Medidas para atender las necesidades del </a:t>
            </a:r>
            <a:br>
              <a:rPr lang="es-MX" altLang="es-MX" sz="3200" b="1" dirty="0">
                <a:solidFill>
                  <a:srgbClr val="921212"/>
                </a:solidFill>
                <a:latin typeface="Century Gothic" panose="020B0502020202020204" pitchFamily="34" charset="0"/>
              </a:rPr>
            </a:br>
            <a:r>
              <a:rPr lang="es-MX" altLang="es-MX" sz="3200" b="1" dirty="0">
                <a:solidFill>
                  <a:srgbClr val="921212"/>
                </a:solidFill>
                <a:latin typeface="Century Gothic" panose="020B0502020202020204" pitchFamily="34" charset="0"/>
              </a:rPr>
              <a:t>personal para el cuidado a </a:t>
            </a:r>
            <a:r>
              <a:rPr lang="es-MX" altLang="es-MX" sz="3200" b="1" dirty="0" smtClean="0">
                <a:solidFill>
                  <a:srgbClr val="921212"/>
                </a:solidFill>
                <a:latin typeface="Century Gothic" panose="020B0502020202020204" pitchFamily="34" charset="0"/>
              </a:rPr>
              <a:t>dependientes económicos </a:t>
            </a:r>
            <a:r>
              <a:rPr lang="es-MX" altLang="es-MX" sz="3200" b="1" dirty="0">
                <a:solidFill>
                  <a:srgbClr val="921212"/>
                </a:solidFill>
                <a:latin typeface="Century Gothic" panose="020B0502020202020204" pitchFamily="34" charset="0"/>
              </a:rPr>
              <a:t>y terceros</a:t>
            </a:r>
            <a:endParaRPr kumimoji="0" lang="es-MX" altLang="es-MX" sz="1600" b="1" i="0" u="none" strike="noStrike" kern="1200" cap="none" spc="0" normalizeH="0" baseline="0" noProof="0" dirty="0">
              <a:ln>
                <a:noFill/>
              </a:ln>
              <a:solidFill>
                <a:srgbClr val="921212"/>
              </a:solidFill>
              <a:effectLst/>
              <a:uLnTx/>
              <a:uFillTx/>
              <a:latin typeface="Century Gothic" panose="020B0502020202020204" pitchFamily="34" charset="0"/>
            </a:endParaRPr>
          </a:p>
        </p:txBody>
      </p:sp>
      <p:sp>
        <p:nvSpPr>
          <p:cNvPr id="124" name="Line 9"/>
          <p:cNvSpPr>
            <a:spLocks noChangeShapeType="1"/>
          </p:cNvSpPr>
          <p:nvPr/>
        </p:nvSpPr>
        <p:spPr bwMode="auto">
          <a:xfrm>
            <a:off x="6150219" y="1178598"/>
            <a:ext cx="5957888"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7 CuadroTexto">
            <a:extLst>
              <a:ext uri="{FF2B5EF4-FFF2-40B4-BE49-F238E27FC236}">
                <a16:creationId xmlns="" xmlns:a16="http://schemas.microsoft.com/office/drawing/2014/main" id="{1F093A6E-DA45-42DA-A69E-F9D57506F5F8}"/>
              </a:ext>
            </a:extLst>
          </p:cNvPr>
          <p:cNvSpPr txBox="1"/>
          <p:nvPr/>
        </p:nvSpPr>
        <p:spPr>
          <a:xfrm>
            <a:off x="522671" y="1228626"/>
            <a:ext cx="3618008" cy="2308324"/>
          </a:xfrm>
          <a:prstGeom prst="rect">
            <a:avLst/>
          </a:prstGeom>
          <a:noFill/>
        </p:spPr>
        <p:txBody>
          <a:bodyPr wrap="square" numCol="1" rtlCol="0">
            <a:spAutoFit/>
          </a:bodyPr>
          <a:lstStyle/>
          <a:p>
            <a:pPr algn="just"/>
            <a:r>
              <a:rPr lang="es-MX" dirty="0">
                <a:solidFill>
                  <a:schemeClr val="tx1">
                    <a:lumMod val="75000"/>
                    <a:lumOff val="25000"/>
                  </a:schemeClr>
                </a:solidFill>
                <a:latin typeface="Century Gothic" panose="020B0502020202020204" pitchFamily="34" charset="0"/>
              </a:rPr>
              <a:t>Como parte de las acciones para la corresponsabilidad en la vida laboral, familiar y personal con igualdad de oportunidades, se tiene establecido 2 prestaciones laborales:</a:t>
            </a:r>
          </a:p>
          <a:p>
            <a:pPr algn="just"/>
            <a:endParaRPr lang="es-MX" dirty="0">
              <a:solidFill>
                <a:schemeClr val="tx1">
                  <a:lumMod val="75000"/>
                  <a:lumOff val="25000"/>
                </a:schemeClr>
              </a:solidFill>
              <a:latin typeface="Century Gothic" panose="020B0502020202020204" pitchFamily="34" charset="0"/>
            </a:endParaRPr>
          </a:p>
        </p:txBody>
      </p:sp>
      <p:sp>
        <p:nvSpPr>
          <p:cNvPr id="14" name="Freeform 16">
            <a:extLst>
              <a:ext uri="{FF2B5EF4-FFF2-40B4-BE49-F238E27FC236}">
                <a16:creationId xmlns="" xmlns:a16="http://schemas.microsoft.com/office/drawing/2014/main" id="{3E92B5F3-CF97-4055-AF24-6F46EF850094}"/>
              </a:ext>
            </a:extLst>
          </p:cNvPr>
          <p:cNvSpPr>
            <a:spLocks/>
          </p:cNvSpPr>
          <p:nvPr/>
        </p:nvSpPr>
        <p:spPr bwMode="auto">
          <a:xfrm>
            <a:off x="2387421" y="3592783"/>
            <a:ext cx="942375" cy="874124"/>
          </a:xfrm>
          <a:custGeom>
            <a:avLst/>
            <a:gdLst>
              <a:gd name="T0" fmla="*/ 892 w 893"/>
              <a:gd name="T1" fmla="*/ 470 h 894"/>
              <a:gd name="T2" fmla="*/ 884 w 893"/>
              <a:gd name="T3" fmla="*/ 537 h 894"/>
              <a:gd name="T4" fmla="*/ 866 w 893"/>
              <a:gd name="T5" fmla="*/ 600 h 894"/>
              <a:gd name="T6" fmla="*/ 839 w 893"/>
              <a:gd name="T7" fmla="*/ 660 h 894"/>
              <a:gd name="T8" fmla="*/ 804 w 893"/>
              <a:gd name="T9" fmla="*/ 714 h 894"/>
              <a:gd name="T10" fmla="*/ 762 w 893"/>
              <a:gd name="T11" fmla="*/ 762 h 894"/>
              <a:gd name="T12" fmla="*/ 714 w 893"/>
              <a:gd name="T13" fmla="*/ 804 h 894"/>
              <a:gd name="T14" fmla="*/ 660 w 893"/>
              <a:gd name="T15" fmla="*/ 840 h 894"/>
              <a:gd name="T16" fmla="*/ 600 w 893"/>
              <a:gd name="T17" fmla="*/ 867 h 894"/>
              <a:gd name="T18" fmla="*/ 537 w 893"/>
              <a:gd name="T19" fmla="*/ 885 h 894"/>
              <a:gd name="T20" fmla="*/ 470 w 893"/>
              <a:gd name="T21" fmla="*/ 893 h 894"/>
              <a:gd name="T22" fmla="*/ 424 w 893"/>
              <a:gd name="T23" fmla="*/ 893 h 894"/>
              <a:gd name="T24" fmla="*/ 356 w 893"/>
              <a:gd name="T25" fmla="*/ 885 h 894"/>
              <a:gd name="T26" fmla="*/ 293 w 893"/>
              <a:gd name="T27" fmla="*/ 867 h 894"/>
              <a:gd name="T28" fmla="*/ 233 w 893"/>
              <a:gd name="T29" fmla="*/ 840 h 894"/>
              <a:gd name="T30" fmla="*/ 179 w 893"/>
              <a:gd name="T31" fmla="*/ 804 h 894"/>
              <a:gd name="T32" fmla="*/ 131 w 893"/>
              <a:gd name="T33" fmla="*/ 762 h 894"/>
              <a:gd name="T34" fmla="*/ 89 w 893"/>
              <a:gd name="T35" fmla="*/ 714 h 894"/>
              <a:gd name="T36" fmla="*/ 54 w 893"/>
              <a:gd name="T37" fmla="*/ 660 h 894"/>
              <a:gd name="T38" fmla="*/ 27 w 893"/>
              <a:gd name="T39" fmla="*/ 600 h 894"/>
              <a:gd name="T40" fmla="*/ 9 w 893"/>
              <a:gd name="T41" fmla="*/ 537 h 894"/>
              <a:gd name="T42" fmla="*/ 1 w 893"/>
              <a:gd name="T43" fmla="*/ 470 h 894"/>
              <a:gd name="T44" fmla="*/ 1 w 893"/>
              <a:gd name="T45" fmla="*/ 424 h 894"/>
              <a:gd name="T46" fmla="*/ 9 w 893"/>
              <a:gd name="T47" fmla="*/ 357 h 894"/>
              <a:gd name="T48" fmla="*/ 27 w 893"/>
              <a:gd name="T49" fmla="*/ 294 h 894"/>
              <a:gd name="T50" fmla="*/ 54 w 893"/>
              <a:gd name="T51" fmla="*/ 234 h 894"/>
              <a:gd name="T52" fmla="*/ 89 w 893"/>
              <a:gd name="T53" fmla="*/ 180 h 894"/>
              <a:gd name="T54" fmla="*/ 131 w 893"/>
              <a:gd name="T55" fmla="*/ 132 h 894"/>
              <a:gd name="T56" fmla="*/ 179 w 893"/>
              <a:gd name="T57" fmla="*/ 89 h 894"/>
              <a:gd name="T58" fmla="*/ 233 w 893"/>
              <a:gd name="T59" fmla="*/ 54 h 894"/>
              <a:gd name="T60" fmla="*/ 293 w 893"/>
              <a:gd name="T61" fmla="*/ 27 h 894"/>
              <a:gd name="T62" fmla="*/ 356 w 893"/>
              <a:gd name="T63" fmla="*/ 9 h 894"/>
              <a:gd name="T64" fmla="*/ 424 w 893"/>
              <a:gd name="T65" fmla="*/ 1 h 894"/>
              <a:gd name="T66" fmla="*/ 470 w 893"/>
              <a:gd name="T67" fmla="*/ 1 h 894"/>
              <a:gd name="T68" fmla="*/ 537 w 893"/>
              <a:gd name="T69" fmla="*/ 9 h 894"/>
              <a:gd name="T70" fmla="*/ 600 w 893"/>
              <a:gd name="T71" fmla="*/ 27 h 894"/>
              <a:gd name="T72" fmla="*/ 660 w 893"/>
              <a:gd name="T73" fmla="*/ 54 h 894"/>
              <a:gd name="T74" fmla="*/ 714 w 893"/>
              <a:gd name="T75" fmla="*/ 89 h 894"/>
              <a:gd name="T76" fmla="*/ 762 w 893"/>
              <a:gd name="T77" fmla="*/ 132 h 894"/>
              <a:gd name="T78" fmla="*/ 804 w 893"/>
              <a:gd name="T79" fmla="*/ 180 h 894"/>
              <a:gd name="T80" fmla="*/ 839 w 893"/>
              <a:gd name="T81" fmla="*/ 234 h 894"/>
              <a:gd name="T82" fmla="*/ 866 w 893"/>
              <a:gd name="T83" fmla="*/ 294 h 894"/>
              <a:gd name="T84" fmla="*/ 884 w 893"/>
              <a:gd name="T85" fmla="*/ 357 h 894"/>
              <a:gd name="T86" fmla="*/ 892 w 893"/>
              <a:gd name="T87" fmla="*/ 424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4">
                <a:moveTo>
                  <a:pt x="893" y="447"/>
                </a:moveTo>
                <a:lnTo>
                  <a:pt x="893" y="447"/>
                </a:lnTo>
                <a:lnTo>
                  <a:pt x="892" y="470"/>
                </a:lnTo>
                <a:lnTo>
                  <a:pt x="891" y="493"/>
                </a:lnTo>
                <a:lnTo>
                  <a:pt x="888" y="515"/>
                </a:lnTo>
                <a:lnTo>
                  <a:pt x="884" y="537"/>
                </a:lnTo>
                <a:lnTo>
                  <a:pt x="879" y="558"/>
                </a:lnTo>
                <a:lnTo>
                  <a:pt x="873" y="580"/>
                </a:lnTo>
                <a:lnTo>
                  <a:pt x="866" y="600"/>
                </a:lnTo>
                <a:lnTo>
                  <a:pt x="858" y="621"/>
                </a:lnTo>
                <a:lnTo>
                  <a:pt x="849" y="640"/>
                </a:lnTo>
                <a:lnTo>
                  <a:pt x="839" y="660"/>
                </a:lnTo>
                <a:lnTo>
                  <a:pt x="828" y="678"/>
                </a:lnTo>
                <a:lnTo>
                  <a:pt x="817" y="696"/>
                </a:lnTo>
                <a:lnTo>
                  <a:pt x="804" y="714"/>
                </a:lnTo>
                <a:lnTo>
                  <a:pt x="791" y="731"/>
                </a:lnTo>
                <a:lnTo>
                  <a:pt x="777" y="747"/>
                </a:lnTo>
                <a:lnTo>
                  <a:pt x="762" y="762"/>
                </a:lnTo>
                <a:lnTo>
                  <a:pt x="747" y="777"/>
                </a:lnTo>
                <a:lnTo>
                  <a:pt x="731" y="791"/>
                </a:lnTo>
                <a:lnTo>
                  <a:pt x="714" y="804"/>
                </a:lnTo>
                <a:lnTo>
                  <a:pt x="696" y="818"/>
                </a:lnTo>
                <a:lnTo>
                  <a:pt x="678" y="829"/>
                </a:lnTo>
                <a:lnTo>
                  <a:pt x="660" y="840"/>
                </a:lnTo>
                <a:lnTo>
                  <a:pt x="640" y="850"/>
                </a:lnTo>
                <a:lnTo>
                  <a:pt x="621" y="859"/>
                </a:lnTo>
                <a:lnTo>
                  <a:pt x="600" y="867"/>
                </a:lnTo>
                <a:lnTo>
                  <a:pt x="580" y="874"/>
                </a:lnTo>
                <a:lnTo>
                  <a:pt x="558" y="880"/>
                </a:lnTo>
                <a:lnTo>
                  <a:pt x="537" y="885"/>
                </a:lnTo>
                <a:lnTo>
                  <a:pt x="515" y="889"/>
                </a:lnTo>
                <a:lnTo>
                  <a:pt x="493" y="892"/>
                </a:lnTo>
                <a:lnTo>
                  <a:pt x="470" y="893"/>
                </a:lnTo>
                <a:lnTo>
                  <a:pt x="447" y="894"/>
                </a:lnTo>
                <a:lnTo>
                  <a:pt x="447" y="894"/>
                </a:lnTo>
                <a:lnTo>
                  <a:pt x="424" y="893"/>
                </a:lnTo>
                <a:lnTo>
                  <a:pt x="401" y="892"/>
                </a:lnTo>
                <a:lnTo>
                  <a:pt x="378" y="889"/>
                </a:lnTo>
                <a:lnTo>
                  <a:pt x="356" y="885"/>
                </a:lnTo>
                <a:lnTo>
                  <a:pt x="335" y="880"/>
                </a:lnTo>
                <a:lnTo>
                  <a:pt x="313" y="874"/>
                </a:lnTo>
                <a:lnTo>
                  <a:pt x="293" y="867"/>
                </a:lnTo>
                <a:lnTo>
                  <a:pt x="272" y="859"/>
                </a:lnTo>
                <a:lnTo>
                  <a:pt x="253" y="850"/>
                </a:lnTo>
                <a:lnTo>
                  <a:pt x="233" y="840"/>
                </a:lnTo>
                <a:lnTo>
                  <a:pt x="215" y="829"/>
                </a:lnTo>
                <a:lnTo>
                  <a:pt x="197" y="818"/>
                </a:lnTo>
                <a:lnTo>
                  <a:pt x="179" y="804"/>
                </a:lnTo>
                <a:lnTo>
                  <a:pt x="162" y="791"/>
                </a:lnTo>
                <a:lnTo>
                  <a:pt x="146" y="777"/>
                </a:lnTo>
                <a:lnTo>
                  <a:pt x="131" y="762"/>
                </a:lnTo>
                <a:lnTo>
                  <a:pt x="116" y="747"/>
                </a:lnTo>
                <a:lnTo>
                  <a:pt x="102" y="731"/>
                </a:lnTo>
                <a:lnTo>
                  <a:pt x="89" y="714"/>
                </a:lnTo>
                <a:lnTo>
                  <a:pt x="76" y="696"/>
                </a:lnTo>
                <a:lnTo>
                  <a:pt x="65" y="678"/>
                </a:lnTo>
                <a:lnTo>
                  <a:pt x="54" y="660"/>
                </a:lnTo>
                <a:lnTo>
                  <a:pt x="44" y="640"/>
                </a:lnTo>
                <a:lnTo>
                  <a:pt x="35" y="621"/>
                </a:lnTo>
                <a:lnTo>
                  <a:pt x="27" y="600"/>
                </a:lnTo>
                <a:lnTo>
                  <a:pt x="20" y="580"/>
                </a:lnTo>
                <a:lnTo>
                  <a:pt x="14" y="558"/>
                </a:lnTo>
                <a:lnTo>
                  <a:pt x="9" y="537"/>
                </a:lnTo>
                <a:lnTo>
                  <a:pt x="5" y="515"/>
                </a:lnTo>
                <a:lnTo>
                  <a:pt x="2" y="493"/>
                </a:lnTo>
                <a:lnTo>
                  <a:pt x="1" y="470"/>
                </a:lnTo>
                <a:lnTo>
                  <a:pt x="0" y="447"/>
                </a:lnTo>
                <a:lnTo>
                  <a:pt x="0" y="447"/>
                </a:lnTo>
                <a:lnTo>
                  <a:pt x="1" y="424"/>
                </a:lnTo>
                <a:lnTo>
                  <a:pt x="2" y="401"/>
                </a:lnTo>
                <a:lnTo>
                  <a:pt x="5" y="379"/>
                </a:lnTo>
                <a:lnTo>
                  <a:pt x="9" y="357"/>
                </a:lnTo>
                <a:lnTo>
                  <a:pt x="14" y="336"/>
                </a:lnTo>
                <a:lnTo>
                  <a:pt x="20" y="314"/>
                </a:lnTo>
                <a:lnTo>
                  <a:pt x="27" y="294"/>
                </a:lnTo>
                <a:lnTo>
                  <a:pt x="35" y="273"/>
                </a:lnTo>
                <a:lnTo>
                  <a:pt x="44" y="254"/>
                </a:lnTo>
                <a:lnTo>
                  <a:pt x="54" y="234"/>
                </a:lnTo>
                <a:lnTo>
                  <a:pt x="65" y="216"/>
                </a:lnTo>
                <a:lnTo>
                  <a:pt x="76" y="198"/>
                </a:lnTo>
                <a:lnTo>
                  <a:pt x="89" y="180"/>
                </a:lnTo>
                <a:lnTo>
                  <a:pt x="102" y="163"/>
                </a:lnTo>
                <a:lnTo>
                  <a:pt x="116" y="147"/>
                </a:lnTo>
                <a:lnTo>
                  <a:pt x="131" y="132"/>
                </a:lnTo>
                <a:lnTo>
                  <a:pt x="146" y="117"/>
                </a:lnTo>
                <a:lnTo>
                  <a:pt x="162" y="103"/>
                </a:lnTo>
                <a:lnTo>
                  <a:pt x="179" y="89"/>
                </a:lnTo>
                <a:lnTo>
                  <a:pt x="197" y="76"/>
                </a:lnTo>
                <a:lnTo>
                  <a:pt x="215" y="65"/>
                </a:lnTo>
                <a:lnTo>
                  <a:pt x="233" y="54"/>
                </a:lnTo>
                <a:lnTo>
                  <a:pt x="253" y="44"/>
                </a:lnTo>
                <a:lnTo>
                  <a:pt x="272" y="35"/>
                </a:lnTo>
                <a:lnTo>
                  <a:pt x="293" y="27"/>
                </a:lnTo>
                <a:lnTo>
                  <a:pt x="313" y="20"/>
                </a:lnTo>
                <a:lnTo>
                  <a:pt x="335" y="14"/>
                </a:lnTo>
                <a:lnTo>
                  <a:pt x="356" y="9"/>
                </a:lnTo>
                <a:lnTo>
                  <a:pt x="378" y="5"/>
                </a:lnTo>
                <a:lnTo>
                  <a:pt x="401" y="2"/>
                </a:lnTo>
                <a:lnTo>
                  <a:pt x="424" y="1"/>
                </a:lnTo>
                <a:lnTo>
                  <a:pt x="447" y="0"/>
                </a:lnTo>
                <a:lnTo>
                  <a:pt x="447" y="0"/>
                </a:lnTo>
                <a:lnTo>
                  <a:pt x="470" y="1"/>
                </a:lnTo>
                <a:lnTo>
                  <a:pt x="493" y="2"/>
                </a:lnTo>
                <a:lnTo>
                  <a:pt x="515" y="5"/>
                </a:lnTo>
                <a:lnTo>
                  <a:pt x="537" y="9"/>
                </a:lnTo>
                <a:lnTo>
                  <a:pt x="558" y="14"/>
                </a:lnTo>
                <a:lnTo>
                  <a:pt x="580" y="20"/>
                </a:lnTo>
                <a:lnTo>
                  <a:pt x="600" y="27"/>
                </a:lnTo>
                <a:lnTo>
                  <a:pt x="621" y="35"/>
                </a:lnTo>
                <a:lnTo>
                  <a:pt x="640" y="44"/>
                </a:lnTo>
                <a:lnTo>
                  <a:pt x="660" y="54"/>
                </a:lnTo>
                <a:lnTo>
                  <a:pt x="678" y="65"/>
                </a:lnTo>
                <a:lnTo>
                  <a:pt x="696" y="76"/>
                </a:lnTo>
                <a:lnTo>
                  <a:pt x="714" y="89"/>
                </a:lnTo>
                <a:lnTo>
                  <a:pt x="731" y="103"/>
                </a:lnTo>
                <a:lnTo>
                  <a:pt x="747" y="117"/>
                </a:lnTo>
                <a:lnTo>
                  <a:pt x="762" y="132"/>
                </a:lnTo>
                <a:lnTo>
                  <a:pt x="777" y="147"/>
                </a:lnTo>
                <a:lnTo>
                  <a:pt x="791" y="163"/>
                </a:lnTo>
                <a:lnTo>
                  <a:pt x="804" y="180"/>
                </a:lnTo>
                <a:lnTo>
                  <a:pt x="817" y="198"/>
                </a:lnTo>
                <a:lnTo>
                  <a:pt x="828" y="216"/>
                </a:lnTo>
                <a:lnTo>
                  <a:pt x="839" y="234"/>
                </a:lnTo>
                <a:lnTo>
                  <a:pt x="849" y="254"/>
                </a:lnTo>
                <a:lnTo>
                  <a:pt x="858" y="273"/>
                </a:lnTo>
                <a:lnTo>
                  <a:pt x="866" y="294"/>
                </a:lnTo>
                <a:lnTo>
                  <a:pt x="873" y="314"/>
                </a:lnTo>
                <a:lnTo>
                  <a:pt x="879" y="336"/>
                </a:lnTo>
                <a:lnTo>
                  <a:pt x="884" y="357"/>
                </a:lnTo>
                <a:lnTo>
                  <a:pt x="888" y="379"/>
                </a:lnTo>
                <a:lnTo>
                  <a:pt x="891" y="401"/>
                </a:lnTo>
                <a:lnTo>
                  <a:pt x="892" y="424"/>
                </a:lnTo>
                <a:lnTo>
                  <a:pt x="893" y="447"/>
                </a:lnTo>
                <a:lnTo>
                  <a:pt x="893" y="447"/>
                </a:lnTo>
                <a:close/>
              </a:path>
            </a:pathLst>
          </a:custGeom>
          <a:solidFill>
            <a:srgbClr val="7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5" name="CuadroTexto 14">
            <a:extLst>
              <a:ext uri="{FF2B5EF4-FFF2-40B4-BE49-F238E27FC236}">
                <a16:creationId xmlns="" xmlns:a16="http://schemas.microsoft.com/office/drawing/2014/main" id="{C771E4F6-0A68-41A4-8566-58795F9F60AB}"/>
              </a:ext>
            </a:extLst>
          </p:cNvPr>
          <p:cNvSpPr txBox="1"/>
          <p:nvPr/>
        </p:nvSpPr>
        <p:spPr>
          <a:xfrm>
            <a:off x="2596793" y="3536950"/>
            <a:ext cx="661653" cy="923330"/>
          </a:xfrm>
          <a:prstGeom prst="rect">
            <a:avLst/>
          </a:prstGeom>
          <a:noFill/>
        </p:spPr>
        <p:txBody>
          <a:bodyPr wrap="square" rtlCol="0">
            <a:spAutoFit/>
          </a:bodyPr>
          <a:lstStyle/>
          <a:p>
            <a:r>
              <a:rPr lang="es-ES" sz="5400" b="1" dirty="0">
                <a:solidFill>
                  <a:schemeClr val="bg1"/>
                </a:solidFill>
              </a:rPr>
              <a:t>1</a:t>
            </a:r>
            <a:endParaRPr lang="es-MX" sz="5400" b="1" dirty="0">
              <a:solidFill>
                <a:schemeClr val="bg1"/>
              </a:solidFill>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671041"/>
            <a:ext cx="7329714" cy="4122964"/>
          </a:xfrm>
          <a:prstGeom prst="rect">
            <a:avLst/>
          </a:prstGeom>
        </p:spPr>
      </p:pic>
    </p:spTree>
    <p:extLst>
      <p:ext uri="{BB962C8B-B14F-4D97-AF65-F5344CB8AC3E}">
        <p14:creationId xmlns:p14="http://schemas.microsoft.com/office/powerpoint/2010/main" val="1154534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1000665" y="193713"/>
            <a:ext cx="1110744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3200" b="1" dirty="0">
                <a:solidFill>
                  <a:schemeClr val="tx1">
                    <a:lumMod val="75000"/>
                    <a:lumOff val="25000"/>
                  </a:schemeClr>
                </a:solidFill>
                <a:latin typeface="Century Gothic" panose="020B0502020202020204" pitchFamily="34" charset="0"/>
              </a:rPr>
              <a:t>9</a:t>
            </a:r>
            <a:r>
              <a:rPr lang="es-MX" altLang="es-MX" sz="3200" b="1" dirty="0" smtClean="0">
                <a:solidFill>
                  <a:schemeClr val="tx1">
                    <a:lumMod val="75000"/>
                    <a:lumOff val="25000"/>
                  </a:schemeClr>
                </a:solidFill>
                <a:latin typeface="Century Gothic" panose="020B0502020202020204" pitchFamily="34" charset="0"/>
              </a:rPr>
              <a:t>. </a:t>
            </a:r>
            <a:r>
              <a:rPr lang="es-MX" altLang="es-MX" sz="3200" b="1" dirty="0">
                <a:solidFill>
                  <a:srgbClr val="921212"/>
                </a:solidFill>
                <a:latin typeface="Century Gothic" panose="020B0502020202020204" pitchFamily="34" charset="0"/>
              </a:rPr>
              <a:t>Medidas para atender las necesidades del </a:t>
            </a:r>
            <a:br>
              <a:rPr lang="es-MX" altLang="es-MX" sz="3200" b="1" dirty="0">
                <a:solidFill>
                  <a:srgbClr val="921212"/>
                </a:solidFill>
                <a:latin typeface="Century Gothic" panose="020B0502020202020204" pitchFamily="34" charset="0"/>
              </a:rPr>
            </a:br>
            <a:r>
              <a:rPr lang="es-MX" altLang="es-MX" sz="3200" b="1" dirty="0">
                <a:solidFill>
                  <a:srgbClr val="921212"/>
                </a:solidFill>
                <a:latin typeface="Century Gothic" panose="020B0502020202020204" pitchFamily="34" charset="0"/>
              </a:rPr>
              <a:t>personal para el cuidado a dependientes y terceros</a:t>
            </a:r>
            <a:endParaRPr kumimoji="0" lang="es-MX" altLang="es-MX" sz="1600" b="1" i="0" u="none" strike="noStrike" kern="1200" cap="none" spc="0" normalizeH="0" baseline="0" noProof="0" dirty="0">
              <a:ln>
                <a:noFill/>
              </a:ln>
              <a:solidFill>
                <a:srgbClr val="921212"/>
              </a:solidFill>
              <a:effectLst/>
              <a:uLnTx/>
              <a:uFillTx/>
              <a:latin typeface="Century Gothic" panose="020B0502020202020204" pitchFamily="34" charset="0"/>
            </a:endParaRPr>
          </a:p>
        </p:txBody>
      </p:sp>
      <p:sp>
        <p:nvSpPr>
          <p:cNvPr id="124" name="Line 9"/>
          <p:cNvSpPr>
            <a:spLocks noChangeShapeType="1"/>
          </p:cNvSpPr>
          <p:nvPr/>
        </p:nvSpPr>
        <p:spPr bwMode="auto">
          <a:xfrm>
            <a:off x="6150219" y="1178598"/>
            <a:ext cx="5957888"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7 CuadroTexto">
            <a:extLst>
              <a:ext uri="{FF2B5EF4-FFF2-40B4-BE49-F238E27FC236}">
                <a16:creationId xmlns="" xmlns:a16="http://schemas.microsoft.com/office/drawing/2014/main" id="{1F093A6E-DA45-42DA-A69E-F9D57506F5F8}"/>
              </a:ext>
            </a:extLst>
          </p:cNvPr>
          <p:cNvSpPr txBox="1"/>
          <p:nvPr/>
        </p:nvSpPr>
        <p:spPr>
          <a:xfrm>
            <a:off x="522671" y="1228626"/>
            <a:ext cx="4021880" cy="2585323"/>
          </a:xfrm>
          <a:prstGeom prst="rect">
            <a:avLst/>
          </a:prstGeom>
          <a:noFill/>
        </p:spPr>
        <p:txBody>
          <a:bodyPr wrap="square" numCol="1" rtlCol="0">
            <a:spAutoFit/>
          </a:bodyPr>
          <a:lstStyle/>
          <a:p>
            <a:pPr algn="just"/>
            <a:r>
              <a:rPr lang="es-MX" dirty="0">
                <a:solidFill>
                  <a:schemeClr val="tx1">
                    <a:lumMod val="75000"/>
                    <a:lumOff val="25000"/>
                  </a:schemeClr>
                </a:solidFill>
                <a:latin typeface="Century Gothic" panose="020B0502020202020204" pitchFamily="34" charset="0"/>
              </a:rPr>
              <a:t>Podrás gozar de estos beneficios sin importar tu tipo de contratación, debiendo requisitar el formato de Justificación mismo que podrás descargar del portal del Ayuntamiento en el apartado de servicios internos, anexando la documentación comprobatoria. </a:t>
            </a:r>
          </a:p>
          <a:p>
            <a:pPr algn="just"/>
            <a:endParaRPr lang="es-MX" dirty="0">
              <a:solidFill>
                <a:schemeClr val="tx1">
                  <a:lumMod val="75000"/>
                  <a:lumOff val="25000"/>
                </a:schemeClr>
              </a:solidFill>
              <a:latin typeface="Century Gothic" panose="020B0502020202020204" pitchFamily="34" charset="0"/>
            </a:endParaRPr>
          </a:p>
        </p:txBody>
      </p:sp>
      <p:sp>
        <p:nvSpPr>
          <p:cNvPr id="14" name="Freeform 16">
            <a:extLst>
              <a:ext uri="{FF2B5EF4-FFF2-40B4-BE49-F238E27FC236}">
                <a16:creationId xmlns="" xmlns:a16="http://schemas.microsoft.com/office/drawing/2014/main" id="{3E92B5F3-CF97-4055-AF24-6F46EF850094}"/>
              </a:ext>
            </a:extLst>
          </p:cNvPr>
          <p:cNvSpPr>
            <a:spLocks/>
          </p:cNvSpPr>
          <p:nvPr/>
        </p:nvSpPr>
        <p:spPr bwMode="auto">
          <a:xfrm>
            <a:off x="2387421" y="3592783"/>
            <a:ext cx="942375" cy="874124"/>
          </a:xfrm>
          <a:custGeom>
            <a:avLst/>
            <a:gdLst>
              <a:gd name="T0" fmla="*/ 892 w 893"/>
              <a:gd name="T1" fmla="*/ 470 h 894"/>
              <a:gd name="T2" fmla="*/ 884 w 893"/>
              <a:gd name="T3" fmla="*/ 537 h 894"/>
              <a:gd name="T4" fmla="*/ 866 w 893"/>
              <a:gd name="T5" fmla="*/ 600 h 894"/>
              <a:gd name="T6" fmla="*/ 839 w 893"/>
              <a:gd name="T7" fmla="*/ 660 h 894"/>
              <a:gd name="T8" fmla="*/ 804 w 893"/>
              <a:gd name="T9" fmla="*/ 714 h 894"/>
              <a:gd name="T10" fmla="*/ 762 w 893"/>
              <a:gd name="T11" fmla="*/ 762 h 894"/>
              <a:gd name="T12" fmla="*/ 714 w 893"/>
              <a:gd name="T13" fmla="*/ 804 h 894"/>
              <a:gd name="T14" fmla="*/ 660 w 893"/>
              <a:gd name="T15" fmla="*/ 840 h 894"/>
              <a:gd name="T16" fmla="*/ 600 w 893"/>
              <a:gd name="T17" fmla="*/ 867 h 894"/>
              <a:gd name="T18" fmla="*/ 537 w 893"/>
              <a:gd name="T19" fmla="*/ 885 h 894"/>
              <a:gd name="T20" fmla="*/ 470 w 893"/>
              <a:gd name="T21" fmla="*/ 893 h 894"/>
              <a:gd name="T22" fmla="*/ 424 w 893"/>
              <a:gd name="T23" fmla="*/ 893 h 894"/>
              <a:gd name="T24" fmla="*/ 356 w 893"/>
              <a:gd name="T25" fmla="*/ 885 h 894"/>
              <a:gd name="T26" fmla="*/ 293 w 893"/>
              <a:gd name="T27" fmla="*/ 867 h 894"/>
              <a:gd name="T28" fmla="*/ 233 w 893"/>
              <a:gd name="T29" fmla="*/ 840 h 894"/>
              <a:gd name="T30" fmla="*/ 179 w 893"/>
              <a:gd name="T31" fmla="*/ 804 h 894"/>
              <a:gd name="T32" fmla="*/ 131 w 893"/>
              <a:gd name="T33" fmla="*/ 762 h 894"/>
              <a:gd name="T34" fmla="*/ 89 w 893"/>
              <a:gd name="T35" fmla="*/ 714 h 894"/>
              <a:gd name="T36" fmla="*/ 54 w 893"/>
              <a:gd name="T37" fmla="*/ 660 h 894"/>
              <a:gd name="T38" fmla="*/ 27 w 893"/>
              <a:gd name="T39" fmla="*/ 600 h 894"/>
              <a:gd name="T40" fmla="*/ 9 w 893"/>
              <a:gd name="T41" fmla="*/ 537 h 894"/>
              <a:gd name="T42" fmla="*/ 1 w 893"/>
              <a:gd name="T43" fmla="*/ 470 h 894"/>
              <a:gd name="T44" fmla="*/ 1 w 893"/>
              <a:gd name="T45" fmla="*/ 424 h 894"/>
              <a:gd name="T46" fmla="*/ 9 w 893"/>
              <a:gd name="T47" fmla="*/ 357 h 894"/>
              <a:gd name="T48" fmla="*/ 27 w 893"/>
              <a:gd name="T49" fmla="*/ 294 h 894"/>
              <a:gd name="T50" fmla="*/ 54 w 893"/>
              <a:gd name="T51" fmla="*/ 234 h 894"/>
              <a:gd name="T52" fmla="*/ 89 w 893"/>
              <a:gd name="T53" fmla="*/ 180 h 894"/>
              <a:gd name="T54" fmla="*/ 131 w 893"/>
              <a:gd name="T55" fmla="*/ 132 h 894"/>
              <a:gd name="T56" fmla="*/ 179 w 893"/>
              <a:gd name="T57" fmla="*/ 89 h 894"/>
              <a:gd name="T58" fmla="*/ 233 w 893"/>
              <a:gd name="T59" fmla="*/ 54 h 894"/>
              <a:gd name="T60" fmla="*/ 293 w 893"/>
              <a:gd name="T61" fmla="*/ 27 h 894"/>
              <a:gd name="T62" fmla="*/ 356 w 893"/>
              <a:gd name="T63" fmla="*/ 9 h 894"/>
              <a:gd name="T64" fmla="*/ 424 w 893"/>
              <a:gd name="T65" fmla="*/ 1 h 894"/>
              <a:gd name="T66" fmla="*/ 470 w 893"/>
              <a:gd name="T67" fmla="*/ 1 h 894"/>
              <a:gd name="T68" fmla="*/ 537 w 893"/>
              <a:gd name="T69" fmla="*/ 9 h 894"/>
              <a:gd name="T70" fmla="*/ 600 w 893"/>
              <a:gd name="T71" fmla="*/ 27 h 894"/>
              <a:gd name="T72" fmla="*/ 660 w 893"/>
              <a:gd name="T73" fmla="*/ 54 h 894"/>
              <a:gd name="T74" fmla="*/ 714 w 893"/>
              <a:gd name="T75" fmla="*/ 89 h 894"/>
              <a:gd name="T76" fmla="*/ 762 w 893"/>
              <a:gd name="T77" fmla="*/ 132 h 894"/>
              <a:gd name="T78" fmla="*/ 804 w 893"/>
              <a:gd name="T79" fmla="*/ 180 h 894"/>
              <a:gd name="T80" fmla="*/ 839 w 893"/>
              <a:gd name="T81" fmla="*/ 234 h 894"/>
              <a:gd name="T82" fmla="*/ 866 w 893"/>
              <a:gd name="T83" fmla="*/ 294 h 894"/>
              <a:gd name="T84" fmla="*/ 884 w 893"/>
              <a:gd name="T85" fmla="*/ 357 h 894"/>
              <a:gd name="T86" fmla="*/ 892 w 893"/>
              <a:gd name="T87" fmla="*/ 424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4">
                <a:moveTo>
                  <a:pt x="893" y="447"/>
                </a:moveTo>
                <a:lnTo>
                  <a:pt x="893" y="447"/>
                </a:lnTo>
                <a:lnTo>
                  <a:pt x="892" y="470"/>
                </a:lnTo>
                <a:lnTo>
                  <a:pt x="891" y="493"/>
                </a:lnTo>
                <a:lnTo>
                  <a:pt x="888" y="515"/>
                </a:lnTo>
                <a:lnTo>
                  <a:pt x="884" y="537"/>
                </a:lnTo>
                <a:lnTo>
                  <a:pt x="879" y="558"/>
                </a:lnTo>
                <a:lnTo>
                  <a:pt x="873" y="580"/>
                </a:lnTo>
                <a:lnTo>
                  <a:pt x="866" y="600"/>
                </a:lnTo>
                <a:lnTo>
                  <a:pt x="858" y="621"/>
                </a:lnTo>
                <a:lnTo>
                  <a:pt x="849" y="640"/>
                </a:lnTo>
                <a:lnTo>
                  <a:pt x="839" y="660"/>
                </a:lnTo>
                <a:lnTo>
                  <a:pt x="828" y="678"/>
                </a:lnTo>
                <a:lnTo>
                  <a:pt x="817" y="696"/>
                </a:lnTo>
                <a:lnTo>
                  <a:pt x="804" y="714"/>
                </a:lnTo>
                <a:lnTo>
                  <a:pt x="791" y="731"/>
                </a:lnTo>
                <a:lnTo>
                  <a:pt x="777" y="747"/>
                </a:lnTo>
                <a:lnTo>
                  <a:pt x="762" y="762"/>
                </a:lnTo>
                <a:lnTo>
                  <a:pt x="747" y="777"/>
                </a:lnTo>
                <a:lnTo>
                  <a:pt x="731" y="791"/>
                </a:lnTo>
                <a:lnTo>
                  <a:pt x="714" y="804"/>
                </a:lnTo>
                <a:lnTo>
                  <a:pt x="696" y="818"/>
                </a:lnTo>
                <a:lnTo>
                  <a:pt x="678" y="829"/>
                </a:lnTo>
                <a:lnTo>
                  <a:pt x="660" y="840"/>
                </a:lnTo>
                <a:lnTo>
                  <a:pt x="640" y="850"/>
                </a:lnTo>
                <a:lnTo>
                  <a:pt x="621" y="859"/>
                </a:lnTo>
                <a:lnTo>
                  <a:pt x="600" y="867"/>
                </a:lnTo>
                <a:lnTo>
                  <a:pt x="580" y="874"/>
                </a:lnTo>
                <a:lnTo>
                  <a:pt x="558" y="880"/>
                </a:lnTo>
                <a:lnTo>
                  <a:pt x="537" y="885"/>
                </a:lnTo>
                <a:lnTo>
                  <a:pt x="515" y="889"/>
                </a:lnTo>
                <a:lnTo>
                  <a:pt x="493" y="892"/>
                </a:lnTo>
                <a:lnTo>
                  <a:pt x="470" y="893"/>
                </a:lnTo>
                <a:lnTo>
                  <a:pt x="447" y="894"/>
                </a:lnTo>
                <a:lnTo>
                  <a:pt x="447" y="894"/>
                </a:lnTo>
                <a:lnTo>
                  <a:pt x="424" y="893"/>
                </a:lnTo>
                <a:lnTo>
                  <a:pt x="401" y="892"/>
                </a:lnTo>
                <a:lnTo>
                  <a:pt x="378" y="889"/>
                </a:lnTo>
                <a:lnTo>
                  <a:pt x="356" y="885"/>
                </a:lnTo>
                <a:lnTo>
                  <a:pt x="335" y="880"/>
                </a:lnTo>
                <a:lnTo>
                  <a:pt x="313" y="874"/>
                </a:lnTo>
                <a:lnTo>
                  <a:pt x="293" y="867"/>
                </a:lnTo>
                <a:lnTo>
                  <a:pt x="272" y="859"/>
                </a:lnTo>
                <a:lnTo>
                  <a:pt x="253" y="850"/>
                </a:lnTo>
                <a:lnTo>
                  <a:pt x="233" y="840"/>
                </a:lnTo>
                <a:lnTo>
                  <a:pt x="215" y="829"/>
                </a:lnTo>
                <a:lnTo>
                  <a:pt x="197" y="818"/>
                </a:lnTo>
                <a:lnTo>
                  <a:pt x="179" y="804"/>
                </a:lnTo>
                <a:lnTo>
                  <a:pt x="162" y="791"/>
                </a:lnTo>
                <a:lnTo>
                  <a:pt x="146" y="777"/>
                </a:lnTo>
                <a:lnTo>
                  <a:pt x="131" y="762"/>
                </a:lnTo>
                <a:lnTo>
                  <a:pt x="116" y="747"/>
                </a:lnTo>
                <a:lnTo>
                  <a:pt x="102" y="731"/>
                </a:lnTo>
                <a:lnTo>
                  <a:pt x="89" y="714"/>
                </a:lnTo>
                <a:lnTo>
                  <a:pt x="76" y="696"/>
                </a:lnTo>
                <a:lnTo>
                  <a:pt x="65" y="678"/>
                </a:lnTo>
                <a:lnTo>
                  <a:pt x="54" y="660"/>
                </a:lnTo>
                <a:lnTo>
                  <a:pt x="44" y="640"/>
                </a:lnTo>
                <a:lnTo>
                  <a:pt x="35" y="621"/>
                </a:lnTo>
                <a:lnTo>
                  <a:pt x="27" y="600"/>
                </a:lnTo>
                <a:lnTo>
                  <a:pt x="20" y="580"/>
                </a:lnTo>
                <a:lnTo>
                  <a:pt x="14" y="558"/>
                </a:lnTo>
                <a:lnTo>
                  <a:pt x="9" y="537"/>
                </a:lnTo>
                <a:lnTo>
                  <a:pt x="5" y="515"/>
                </a:lnTo>
                <a:lnTo>
                  <a:pt x="2" y="493"/>
                </a:lnTo>
                <a:lnTo>
                  <a:pt x="1" y="470"/>
                </a:lnTo>
                <a:lnTo>
                  <a:pt x="0" y="447"/>
                </a:lnTo>
                <a:lnTo>
                  <a:pt x="0" y="447"/>
                </a:lnTo>
                <a:lnTo>
                  <a:pt x="1" y="424"/>
                </a:lnTo>
                <a:lnTo>
                  <a:pt x="2" y="401"/>
                </a:lnTo>
                <a:lnTo>
                  <a:pt x="5" y="379"/>
                </a:lnTo>
                <a:lnTo>
                  <a:pt x="9" y="357"/>
                </a:lnTo>
                <a:lnTo>
                  <a:pt x="14" y="336"/>
                </a:lnTo>
                <a:lnTo>
                  <a:pt x="20" y="314"/>
                </a:lnTo>
                <a:lnTo>
                  <a:pt x="27" y="294"/>
                </a:lnTo>
                <a:lnTo>
                  <a:pt x="35" y="273"/>
                </a:lnTo>
                <a:lnTo>
                  <a:pt x="44" y="254"/>
                </a:lnTo>
                <a:lnTo>
                  <a:pt x="54" y="234"/>
                </a:lnTo>
                <a:lnTo>
                  <a:pt x="65" y="216"/>
                </a:lnTo>
                <a:lnTo>
                  <a:pt x="76" y="198"/>
                </a:lnTo>
                <a:lnTo>
                  <a:pt x="89" y="180"/>
                </a:lnTo>
                <a:lnTo>
                  <a:pt x="102" y="163"/>
                </a:lnTo>
                <a:lnTo>
                  <a:pt x="116" y="147"/>
                </a:lnTo>
                <a:lnTo>
                  <a:pt x="131" y="132"/>
                </a:lnTo>
                <a:lnTo>
                  <a:pt x="146" y="117"/>
                </a:lnTo>
                <a:lnTo>
                  <a:pt x="162" y="103"/>
                </a:lnTo>
                <a:lnTo>
                  <a:pt x="179" y="89"/>
                </a:lnTo>
                <a:lnTo>
                  <a:pt x="197" y="76"/>
                </a:lnTo>
                <a:lnTo>
                  <a:pt x="215" y="65"/>
                </a:lnTo>
                <a:lnTo>
                  <a:pt x="233" y="54"/>
                </a:lnTo>
                <a:lnTo>
                  <a:pt x="253" y="44"/>
                </a:lnTo>
                <a:lnTo>
                  <a:pt x="272" y="35"/>
                </a:lnTo>
                <a:lnTo>
                  <a:pt x="293" y="27"/>
                </a:lnTo>
                <a:lnTo>
                  <a:pt x="313" y="20"/>
                </a:lnTo>
                <a:lnTo>
                  <a:pt x="335" y="14"/>
                </a:lnTo>
                <a:lnTo>
                  <a:pt x="356" y="9"/>
                </a:lnTo>
                <a:lnTo>
                  <a:pt x="378" y="5"/>
                </a:lnTo>
                <a:lnTo>
                  <a:pt x="401" y="2"/>
                </a:lnTo>
                <a:lnTo>
                  <a:pt x="424" y="1"/>
                </a:lnTo>
                <a:lnTo>
                  <a:pt x="447" y="0"/>
                </a:lnTo>
                <a:lnTo>
                  <a:pt x="447" y="0"/>
                </a:lnTo>
                <a:lnTo>
                  <a:pt x="470" y="1"/>
                </a:lnTo>
                <a:lnTo>
                  <a:pt x="493" y="2"/>
                </a:lnTo>
                <a:lnTo>
                  <a:pt x="515" y="5"/>
                </a:lnTo>
                <a:lnTo>
                  <a:pt x="537" y="9"/>
                </a:lnTo>
                <a:lnTo>
                  <a:pt x="558" y="14"/>
                </a:lnTo>
                <a:lnTo>
                  <a:pt x="580" y="20"/>
                </a:lnTo>
                <a:lnTo>
                  <a:pt x="600" y="27"/>
                </a:lnTo>
                <a:lnTo>
                  <a:pt x="621" y="35"/>
                </a:lnTo>
                <a:lnTo>
                  <a:pt x="640" y="44"/>
                </a:lnTo>
                <a:lnTo>
                  <a:pt x="660" y="54"/>
                </a:lnTo>
                <a:lnTo>
                  <a:pt x="678" y="65"/>
                </a:lnTo>
                <a:lnTo>
                  <a:pt x="696" y="76"/>
                </a:lnTo>
                <a:lnTo>
                  <a:pt x="714" y="89"/>
                </a:lnTo>
                <a:lnTo>
                  <a:pt x="731" y="103"/>
                </a:lnTo>
                <a:lnTo>
                  <a:pt x="747" y="117"/>
                </a:lnTo>
                <a:lnTo>
                  <a:pt x="762" y="132"/>
                </a:lnTo>
                <a:lnTo>
                  <a:pt x="777" y="147"/>
                </a:lnTo>
                <a:lnTo>
                  <a:pt x="791" y="163"/>
                </a:lnTo>
                <a:lnTo>
                  <a:pt x="804" y="180"/>
                </a:lnTo>
                <a:lnTo>
                  <a:pt x="817" y="198"/>
                </a:lnTo>
                <a:lnTo>
                  <a:pt x="828" y="216"/>
                </a:lnTo>
                <a:lnTo>
                  <a:pt x="839" y="234"/>
                </a:lnTo>
                <a:lnTo>
                  <a:pt x="849" y="254"/>
                </a:lnTo>
                <a:lnTo>
                  <a:pt x="858" y="273"/>
                </a:lnTo>
                <a:lnTo>
                  <a:pt x="866" y="294"/>
                </a:lnTo>
                <a:lnTo>
                  <a:pt x="873" y="314"/>
                </a:lnTo>
                <a:lnTo>
                  <a:pt x="879" y="336"/>
                </a:lnTo>
                <a:lnTo>
                  <a:pt x="884" y="357"/>
                </a:lnTo>
                <a:lnTo>
                  <a:pt x="888" y="379"/>
                </a:lnTo>
                <a:lnTo>
                  <a:pt x="891" y="401"/>
                </a:lnTo>
                <a:lnTo>
                  <a:pt x="892" y="424"/>
                </a:lnTo>
                <a:lnTo>
                  <a:pt x="893" y="447"/>
                </a:lnTo>
                <a:lnTo>
                  <a:pt x="893" y="447"/>
                </a:lnTo>
                <a:close/>
              </a:path>
            </a:pathLst>
          </a:custGeom>
          <a:solidFill>
            <a:srgbClr val="7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5" name="CuadroTexto 14">
            <a:extLst>
              <a:ext uri="{FF2B5EF4-FFF2-40B4-BE49-F238E27FC236}">
                <a16:creationId xmlns="" xmlns:a16="http://schemas.microsoft.com/office/drawing/2014/main" id="{C771E4F6-0A68-41A4-8566-58795F9F60AB}"/>
              </a:ext>
            </a:extLst>
          </p:cNvPr>
          <p:cNvSpPr txBox="1"/>
          <p:nvPr/>
        </p:nvSpPr>
        <p:spPr>
          <a:xfrm>
            <a:off x="2596793" y="3536950"/>
            <a:ext cx="661653" cy="923330"/>
          </a:xfrm>
          <a:prstGeom prst="rect">
            <a:avLst/>
          </a:prstGeom>
          <a:noFill/>
        </p:spPr>
        <p:txBody>
          <a:bodyPr wrap="square" rtlCol="0">
            <a:spAutoFit/>
          </a:bodyPr>
          <a:lstStyle/>
          <a:p>
            <a:r>
              <a:rPr lang="es-ES" sz="5400" b="1" dirty="0">
                <a:solidFill>
                  <a:schemeClr val="bg1"/>
                </a:solidFill>
              </a:rPr>
              <a:t>2</a:t>
            </a:r>
            <a:endParaRPr lang="es-MX" sz="5400" b="1" dirty="0">
              <a:solidFill>
                <a:schemeClr val="bg1"/>
              </a:solidFill>
            </a:endParaRPr>
          </a:p>
        </p:txBody>
      </p:sp>
      <p:pic>
        <p:nvPicPr>
          <p:cNvPr id="8" name="Imagen 7">
            <a:extLst>
              <a:ext uri="{FF2B5EF4-FFF2-40B4-BE49-F238E27FC236}">
                <a16:creationId xmlns="" xmlns:a16="http://schemas.microsoft.com/office/drawing/2014/main" id="{5168F696-5AA1-4F4D-8E4E-F13628F72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551" y="1465533"/>
            <a:ext cx="7563556" cy="4254500"/>
          </a:xfrm>
          <a:prstGeom prst="rect">
            <a:avLst/>
          </a:prstGeom>
          <a:solidFill>
            <a:srgbClr val="7030A0"/>
          </a:solidFill>
          <a:ln>
            <a:solidFill>
              <a:srgbClr val="7030A0"/>
            </a:solidFill>
          </a:ln>
        </p:spPr>
      </p:pic>
    </p:spTree>
    <p:extLst>
      <p:ext uri="{BB962C8B-B14F-4D97-AF65-F5344CB8AC3E}">
        <p14:creationId xmlns:p14="http://schemas.microsoft.com/office/powerpoint/2010/main" val="3918841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1891398" y="142709"/>
            <a:ext cx="1028967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es-MX" altLang="es-MX" sz="3500" b="1" dirty="0" smtClean="0">
                <a:solidFill>
                  <a:schemeClr val="tx1">
                    <a:lumMod val="75000"/>
                    <a:lumOff val="25000"/>
                  </a:schemeClr>
                </a:solidFill>
                <a:latin typeface="Century Gothic" panose="020B0502020202020204" pitchFamily="34" charset="0"/>
              </a:rPr>
              <a:t>10.</a:t>
            </a:r>
            <a:r>
              <a:rPr lang="es-MX" altLang="es-MX" sz="3500" b="1" dirty="0" smtClean="0">
                <a:solidFill>
                  <a:srgbClr val="7F1812"/>
                </a:solidFill>
                <a:latin typeface="Century Gothic" panose="020B0502020202020204" pitchFamily="34" charset="0"/>
              </a:rPr>
              <a:t> </a:t>
            </a:r>
            <a:r>
              <a:rPr lang="es-MX" altLang="es-MX" sz="3500" b="1" dirty="0">
                <a:solidFill>
                  <a:srgbClr val="7F1812"/>
                </a:solidFill>
                <a:latin typeface="Century Gothic" panose="020B0502020202020204" pitchFamily="34" charset="0"/>
              </a:rPr>
              <a:t>Evaluación del Desempeño y Clima Laboral</a:t>
            </a:r>
            <a:endParaRPr kumimoji="0" lang="es-MX" alt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4" name="Line 9"/>
          <p:cNvSpPr>
            <a:spLocks noChangeShapeType="1"/>
          </p:cNvSpPr>
          <p:nvPr/>
        </p:nvSpPr>
        <p:spPr bwMode="auto">
          <a:xfrm>
            <a:off x="6488113" y="681318"/>
            <a:ext cx="5957888"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7 CuadroTexto">
            <a:extLst>
              <a:ext uri="{FF2B5EF4-FFF2-40B4-BE49-F238E27FC236}">
                <a16:creationId xmlns="" xmlns:a16="http://schemas.microsoft.com/office/drawing/2014/main" id="{0765FFBC-5085-4A60-90A8-80E886210059}"/>
              </a:ext>
            </a:extLst>
          </p:cNvPr>
          <p:cNvSpPr txBox="1"/>
          <p:nvPr/>
        </p:nvSpPr>
        <p:spPr>
          <a:xfrm>
            <a:off x="506267" y="726712"/>
            <a:ext cx="11685733" cy="1754326"/>
          </a:xfrm>
          <a:prstGeom prst="rect">
            <a:avLst/>
          </a:prstGeom>
          <a:noFill/>
        </p:spPr>
        <p:txBody>
          <a:bodyPr wrap="square" numCol="1" rtlCol="0">
            <a:spAutoFit/>
          </a:bodyPr>
          <a:lstStyle/>
          <a:p>
            <a:pPr algn="just"/>
            <a:r>
              <a:rPr lang="es-MX" dirty="0">
                <a:solidFill>
                  <a:schemeClr val="tx1">
                    <a:lumMod val="75000"/>
                    <a:lumOff val="25000"/>
                  </a:schemeClr>
                </a:solidFill>
                <a:latin typeface="Century Gothic" panose="020B0502020202020204" pitchFamily="34" charset="0"/>
              </a:rPr>
              <a:t>Cada año se aplicará la </a:t>
            </a:r>
            <a:r>
              <a:rPr lang="es-MX" b="1" dirty="0">
                <a:solidFill>
                  <a:schemeClr val="tx1">
                    <a:lumMod val="75000"/>
                    <a:lumOff val="25000"/>
                  </a:schemeClr>
                </a:solidFill>
                <a:latin typeface="Century Gothic" panose="020B0502020202020204" pitchFamily="34" charset="0"/>
              </a:rPr>
              <a:t>Evaluación del Desempeño 360°</a:t>
            </a:r>
            <a:r>
              <a:rPr lang="es-MX" dirty="0">
                <a:solidFill>
                  <a:schemeClr val="tx1">
                    <a:lumMod val="75000"/>
                    <a:lumOff val="25000"/>
                  </a:schemeClr>
                </a:solidFill>
                <a:latin typeface="Century Gothic" panose="020B0502020202020204" pitchFamily="34" charset="0"/>
              </a:rPr>
              <a:t> a todas y todos las servidoras y los servidores públicos.</a:t>
            </a:r>
          </a:p>
          <a:p>
            <a:pPr algn="just"/>
            <a:endParaRPr lang="es-MX" dirty="0">
              <a:solidFill>
                <a:schemeClr val="tx1">
                  <a:lumMod val="75000"/>
                  <a:lumOff val="25000"/>
                </a:schemeClr>
              </a:solidFill>
              <a:latin typeface="Century Gothic" panose="020B0502020202020204" pitchFamily="34" charset="0"/>
            </a:endParaRPr>
          </a:p>
          <a:p>
            <a:pPr algn="just"/>
            <a:r>
              <a:rPr lang="es-MX" dirty="0">
                <a:solidFill>
                  <a:schemeClr val="tx1">
                    <a:lumMod val="75000"/>
                    <a:lumOff val="25000"/>
                  </a:schemeClr>
                </a:solidFill>
                <a:latin typeface="Century Gothic" panose="020B0502020202020204" pitchFamily="34" charset="0"/>
              </a:rPr>
              <a:t>La evaluación de </a:t>
            </a:r>
            <a:r>
              <a:rPr lang="es-MX" b="1" dirty="0">
                <a:solidFill>
                  <a:schemeClr val="tx1">
                    <a:lumMod val="75000"/>
                    <a:lumOff val="25000"/>
                  </a:schemeClr>
                </a:solidFill>
                <a:latin typeface="Century Gothic" panose="020B0502020202020204" pitchFamily="34" charset="0"/>
              </a:rPr>
              <a:t>Clima Laboral</a:t>
            </a:r>
            <a:r>
              <a:rPr lang="es-MX" dirty="0">
                <a:solidFill>
                  <a:schemeClr val="tx1">
                    <a:lumMod val="75000"/>
                    <a:lumOff val="25000"/>
                  </a:schemeClr>
                </a:solidFill>
                <a:latin typeface="Century Gothic" panose="020B0502020202020204" pitchFamily="34" charset="0"/>
              </a:rPr>
              <a:t> se aplicará de manera aleatoria, a una muestra conforme lo establece la Norma Mexicana, durante el mes de agosto y en los días que se lleve a cabo la auditoría de seguimiento.</a:t>
            </a:r>
          </a:p>
        </p:txBody>
      </p:sp>
      <p:pic>
        <p:nvPicPr>
          <p:cNvPr id="7" name="Imagen 6">
            <a:extLst>
              <a:ext uri="{FF2B5EF4-FFF2-40B4-BE49-F238E27FC236}">
                <a16:creationId xmlns="" xmlns:a16="http://schemas.microsoft.com/office/drawing/2014/main" id="{1F5BC9E3-4262-4D11-80D6-CDC000025802}"/>
              </a:ext>
            </a:extLst>
          </p:cNvPr>
          <p:cNvPicPr>
            <a:picLocks noChangeAspect="1"/>
          </p:cNvPicPr>
          <p:nvPr/>
        </p:nvPicPr>
        <p:blipFill>
          <a:blip r:embed="rId3"/>
          <a:stretch>
            <a:fillRect/>
          </a:stretch>
        </p:blipFill>
        <p:spPr>
          <a:xfrm>
            <a:off x="1773292" y="2639943"/>
            <a:ext cx="3007604" cy="3491345"/>
          </a:xfrm>
          <a:prstGeom prst="rect">
            <a:avLst/>
          </a:prstGeom>
        </p:spPr>
      </p:pic>
      <p:pic>
        <p:nvPicPr>
          <p:cNvPr id="8" name="Imagen 7">
            <a:extLst>
              <a:ext uri="{FF2B5EF4-FFF2-40B4-BE49-F238E27FC236}">
                <a16:creationId xmlns="" xmlns:a16="http://schemas.microsoft.com/office/drawing/2014/main" id="{3B329D61-44B5-4F15-91F2-C5A99DC42A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261" y="2918948"/>
            <a:ext cx="4504762" cy="2933333"/>
          </a:xfrm>
          <a:prstGeom prst="rect">
            <a:avLst/>
          </a:prstGeom>
        </p:spPr>
      </p:pic>
    </p:spTree>
    <p:extLst>
      <p:ext uri="{BB962C8B-B14F-4D97-AF65-F5344CB8AC3E}">
        <p14:creationId xmlns:p14="http://schemas.microsoft.com/office/powerpoint/2010/main" val="2104621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0" y="142709"/>
            <a:ext cx="119388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2400" b="1" dirty="0" smtClean="0">
                <a:solidFill>
                  <a:schemeClr val="tx1">
                    <a:lumMod val="75000"/>
                    <a:lumOff val="25000"/>
                  </a:schemeClr>
                </a:solidFill>
                <a:latin typeface="Century Gothic" panose="020B0502020202020204" pitchFamily="34" charset="0"/>
              </a:rPr>
              <a:t>11. </a:t>
            </a:r>
            <a:r>
              <a:rPr lang="es-MX" altLang="es-MX" sz="2400" b="1" dirty="0">
                <a:solidFill>
                  <a:srgbClr val="760000"/>
                </a:solidFill>
                <a:latin typeface="Century Gothic" panose="020B0502020202020204" pitchFamily="34" charset="0"/>
              </a:rPr>
              <a:t>Procedimiento para atender actos de discriminación y/o violencia laboral</a:t>
            </a:r>
            <a:r>
              <a:rPr lang="es-MX" altLang="es-MX" sz="2400" b="1" dirty="0">
                <a:solidFill>
                  <a:schemeClr val="tx1">
                    <a:lumMod val="75000"/>
                    <a:lumOff val="25000"/>
                  </a:schemeClr>
                </a:solidFill>
                <a:latin typeface="Century Gothic" panose="020B0502020202020204" pitchFamily="34" charset="0"/>
              </a:rPr>
              <a:t/>
            </a:r>
            <a:br>
              <a:rPr lang="es-MX" altLang="es-MX" sz="2400" b="1" dirty="0">
                <a:solidFill>
                  <a:schemeClr val="tx1">
                    <a:lumMod val="75000"/>
                    <a:lumOff val="25000"/>
                  </a:schemeClr>
                </a:solidFill>
                <a:latin typeface="Century Gothic" panose="020B0502020202020204" pitchFamily="34" charset="0"/>
              </a:rPr>
            </a:br>
            <a:r>
              <a:rPr lang="es-MX" altLang="es-MX" sz="2400" b="1" dirty="0">
                <a:solidFill>
                  <a:schemeClr val="tx1">
                    <a:lumMod val="75000"/>
                    <a:lumOff val="25000"/>
                  </a:schemeClr>
                </a:solidFill>
                <a:latin typeface="Century Gothic" panose="020B0502020202020204" pitchFamily="34" charset="0"/>
              </a:rPr>
              <a:t/>
            </a:r>
            <a:br>
              <a:rPr lang="es-MX" altLang="es-MX" sz="2400" b="1" dirty="0">
                <a:solidFill>
                  <a:schemeClr val="tx1">
                    <a:lumMod val="75000"/>
                    <a:lumOff val="25000"/>
                  </a:schemeClr>
                </a:solidFill>
                <a:latin typeface="Century Gothic" panose="020B0502020202020204" pitchFamily="34" charset="0"/>
              </a:rPr>
            </a:br>
            <a:endParaRPr kumimoji="0" lang="es-MX" altLang="es-MX"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4" name="Line 9"/>
          <p:cNvSpPr>
            <a:spLocks noChangeShapeType="1"/>
          </p:cNvSpPr>
          <p:nvPr/>
        </p:nvSpPr>
        <p:spPr bwMode="auto">
          <a:xfrm>
            <a:off x="6234112" y="507766"/>
            <a:ext cx="5957888"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Imagen 8">
            <a:extLst>
              <a:ext uri="{FF2B5EF4-FFF2-40B4-BE49-F238E27FC236}">
                <a16:creationId xmlns="" xmlns:a16="http://schemas.microsoft.com/office/drawing/2014/main" id="{4B261EDB-8633-4196-BF4B-5299C1D34D14}"/>
              </a:ext>
            </a:extLst>
          </p:cNvPr>
          <p:cNvPicPr>
            <a:picLocks noChangeAspect="1"/>
          </p:cNvPicPr>
          <p:nvPr/>
        </p:nvPicPr>
        <p:blipFill>
          <a:blip r:embed="rId3"/>
          <a:stretch>
            <a:fillRect/>
          </a:stretch>
        </p:blipFill>
        <p:spPr>
          <a:xfrm>
            <a:off x="1061118" y="1093396"/>
            <a:ext cx="5822715" cy="4185447"/>
          </a:xfrm>
          <a:prstGeom prst="rect">
            <a:avLst/>
          </a:prstGeom>
        </p:spPr>
      </p:pic>
      <p:sp>
        <p:nvSpPr>
          <p:cNvPr id="10" name="7 CuadroTexto">
            <a:extLst>
              <a:ext uri="{FF2B5EF4-FFF2-40B4-BE49-F238E27FC236}">
                <a16:creationId xmlns="" xmlns:a16="http://schemas.microsoft.com/office/drawing/2014/main" id="{02493D9F-CCE4-41E5-BE88-3D8DBFBA3BD3}"/>
              </a:ext>
            </a:extLst>
          </p:cNvPr>
          <p:cNvSpPr txBox="1"/>
          <p:nvPr/>
        </p:nvSpPr>
        <p:spPr>
          <a:xfrm>
            <a:off x="476250" y="5510322"/>
            <a:ext cx="4953000" cy="600164"/>
          </a:xfrm>
          <a:prstGeom prst="rect">
            <a:avLst/>
          </a:prstGeom>
          <a:noFill/>
        </p:spPr>
        <p:txBody>
          <a:bodyPr wrap="square" numCol="1" rtlCol="0">
            <a:spAutoFit/>
          </a:bodyPr>
          <a:lstStyle/>
          <a:p>
            <a:pPr algn="just"/>
            <a:r>
              <a:rPr lang="es-MX" sz="1100" dirty="0">
                <a:latin typeface="Avenir-Book" pitchFamily="2" charset="0"/>
              </a:rPr>
              <a:t>Podrán consultar en el portal de transparencia el procedimiento al link:</a:t>
            </a:r>
          </a:p>
          <a:p>
            <a:pPr algn="just"/>
            <a:r>
              <a:rPr lang="es-MX" sz="1100" dirty="0">
                <a:latin typeface="Avenir-Book" pitchFamily="2" charset="0"/>
              </a:rPr>
              <a:t>http://gobiernoabierto.pueblacapital.gob.mx/</a:t>
            </a:r>
            <a:r>
              <a:rPr lang="es-MX" sz="1100" dirty="0" err="1">
                <a:latin typeface="Avenir-Book" pitchFamily="2" charset="0"/>
              </a:rPr>
              <a:t>transparencia_file</a:t>
            </a:r>
            <a:r>
              <a:rPr lang="es-MX" sz="1100" dirty="0">
                <a:latin typeface="Avenir-Book" pitchFamily="2" charset="0"/>
              </a:rPr>
              <a:t>/SISG/77.fracc.I/sisg.ManualProcedimientosComitéIgualdad.pdf</a:t>
            </a:r>
          </a:p>
        </p:txBody>
      </p: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5120" y="1624957"/>
            <a:ext cx="4185447" cy="4185447"/>
          </a:xfrm>
          <a:prstGeom prst="rect">
            <a:avLst/>
          </a:prstGeom>
        </p:spPr>
      </p:pic>
      <p:sp>
        <p:nvSpPr>
          <p:cNvPr id="3" name="2 Abrir llave"/>
          <p:cNvSpPr/>
          <p:nvPr/>
        </p:nvSpPr>
        <p:spPr>
          <a:xfrm>
            <a:off x="6883833" y="1413773"/>
            <a:ext cx="264679" cy="4593325"/>
          </a:xfrm>
          <a:prstGeom prst="leftBrace">
            <a:avLst>
              <a:gd name="adj1" fmla="val 8333"/>
              <a:gd name="adj2" fmla="val 49447"/>
            </a:avLst>
          </a:prstGeom>
          <a:solidFill>
            <a:srgbClr val="921212"/>
          </a:solidFill>
          <a:ln>
            <a:solidFill>
              <a:srgbClr val="76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1043078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4"/>
          <p:cNvSpPr>
            <a:spLocks noChangeArrowheads="1"/>
          </p:cNvSpPr>
          <p:nvPr/>
        </p:nvSpPr>
        <p:spPr bwMode="auto">
          <a:xfrm>
            <a:off x="685800" y="1178235"/>
            <a:ext cx="108839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s-MX" sz="2000" dirty="0">
                <a:solidFill>
                  <a:schemeClr val="tx1">
                    <a:lumMod val="85000"/>
                    <a:lumOff val="15000"/>
                  </a:schemeClr>
                </a:solidFill>
                <a:latin typeface="Century Gothic" panose="020B0502020202020204" pitchFamily="34" charset="0"/>
              </a:rPr>
              <a:t>Agradecemos su participación </a:t>
            </a:r>
            <a:r>
              <a:rPr lang="es-MX" sz="2000" dirty="0" smtClean="0">
                <a:solidFill>
                  <a:schemeClr val="tx1">
                    <a:lumMod val="85000"/>
                    <a:lumOff val="15000"/>
                  </a:schemeClr>
                </a:solidFill>
                <a:latin typeface="Century Gothic" panose="020B0502020202020204" pitchFamily="34" charset="0"/>
              </a:rPr>
              <a:t>y prepárese para la Auditoria que se realizará en su Centro de Trabajo los días:</a:t>
            </a:r>
          </a:p>
          <a:p>
            <a:r>
              <a:rPr lang="es-MX" dirty="0">
                <a:solidFill>
                  <a:srgbClr val="620613"/>
                </a:solidFill>
                <a:effectLst>
                  <a:outerShdw blurRad="38100" dist="38100" dir="2700000" algn="tl">
                    <a:srgbClr val="000000">
                      <a:alpha val="43137"/>
                    </a:srgbClr>
                  </a:outerShdw>
                </a:effectLst>
                <a:latin typeface="Century Gothic" panose="020B0502020202020204" pitchFamily="34" charset="0"/>
              </a:rPr>
              <a:t>24 </a:t>
            </a:r>
            <a:r>
              <a:rPr lang="es-MX" dirty="0" smtClean="0">
                <a:solidFill>
                  <a:srgbClr val="620613"/>
                </a:solidFill>
                <a:effectLst>
                  <a:outerShdw blurRad="38100" dist="38100" dir="2700000" algn="tl">
                    <a:srgbClr val="000000">
                      <a:alpha val="43137"/>
                    </a:srgbClr>
                  </a:outerShdw>
                </a:effectLst>
                <a:latin typeface="Century Gothic" panose="020B0502020202020204" pitchFamily="34" charset="0"/>
              </a:rPr>
              <a:t>noviembre</a:t>
            </a:r>
          </a:p>
          <a:p>
            <a:endParaRPr lang="es-MX" dirty="0" smtClean="0">
              <a:solidFill>
                <a:srgbClr val="620613"/>
              </a:solidFill>
              <a:effectLst>
                <a:outerShdw blurRad="38100" dist="38100" dir="2700000" algn="tl">
                  <a:srgbClr val="000000">
                    <a:alpha val="43137"/>
                  </a:srgbClr>
                </a:outerShdw>
              </a:effectLst>
              <a:latin typeface="Century Gothic" panose="020B0502020202020204" pitchFamily="34" charset="0"/>
            </a:endParaRPr>
          </a:p>
          <a:p>
            <a:pPr lvl="1"/>
            <a:r>
              <a:rPr lang="es-MX" dirty="0" smtClean="0">
                <a:solidFill>
                  <a:srgbClr val="590B0B"/>
                </a:solidFill>
                <a:effectLst>
                  <a:outerShdw blurRad="38100" dist="38100" dir="2700000" algn="tl">
                    <a:srgbClr val="000000">
                      <a:alpha val="43137"/>
                    </a:srgbClr>
                  </a:outerShdw>
                </a:effectLst>
                <a:latin typeface="Century Gothic" panose="020B0502020202020204" pitchFamily="34" charset="0"/>
              </a:rPr>
              <a:t>10:00-17:00 horas</a:t>
            </a:r>
            <a:endParaRPr lang="es-MX" dirty="0">
              <a:solidFill>
                <a:srgbClr val="590B0B"/>
              </a:solidFill>
              <a:effectLst>
                <a:outerShdw blurRad="38100" dist="38100" dir="2700000" algn="tl">
                  <a:srgbClr val="000000">
                    <a:alpha val="43137"/>
                  </a:srgbClr>
                </a:outerShdw>
              </a:effectLst>
              <a:latin typeface="Century Gothic" panose="020B0502020202020204" pitchFamily="34" charset="0"/>
            </a:endParaRPr>
          </a:p>
          <a:p>
            <a:pPr lvl="1"/>
            <a:r>
              <a:rPr lang="es-MX" dirty="0" smtClean="0">
                <a:effectLst>
                  <a:outerShdw blurRad="38100" dist="38100" dir="2700000" algn="tl">
                    <a:srgbClr val="000000">
                      <a:alpha val="43137"/>
                    </a:srgbClr>
                  </a:outerShdw>
                </a:effectLst>
                <a:latin typeface="Century Gothic" panose="020B0502020202020204" pitchFamily="34" charset="0"/>
              </a:rPr>
              <a:t>	*Revisión </a:t>
            </a:r>
            <a:r>
              <a:rPr lang="es-MX" dirty="0">
                <a:effectLst>
                  <a:outerShdw blurRad="38100" dist="38100" dir="2700000" algn="tl">
                    <a:srgbClr val="000000">
                      <a:alpha val="43137"/>
                    </a:srgbClr>
                  </a:outerShdw>
                </a:effectLst>
                <a:latin typeface="Century Gothic" panose="020B0502020202020204" pitchFamily="34" charset="0"/>
              </a:rPr>
              <a:t>de Evidencia Documental de los Requisitos  y las Medidas de </a:t>
            </a:r>
            <a:r>
              <a:rPr lang="es-MX" dirty="0" smtClean="0">
                <a:effectLst>
                  <a:outerShdw blurRad="38100" dist="38100" dir="2700000" algn="tl">
                    <a:srgbClr val="000000">
                      <a:alpha val="43137"/>
                    </a:srgbClr>
                  </a:outerShdw>
                </a:effectLst>
                <a:latin typeface="Century Gothic" panose="020B0502020202020204" pitchFamily="34" charset="0"/>
              </a:rPr>
              <a:t>Nivelación</a:t>
            </a:r>
          </a:p>
          <a:p>
            <a:pPr lvl="1"/>
            <a:r>
              <a:rPr lang="es-MX" dirty="0">
                <a:solidFill>
                  <a:srgbClr val="620613"/>
                </a:solidFill>
                <a:effectLst>
                  <a:outerShdw blurRad="38100" dist="38100" dir="2700000" algn="tl">
                    <a:srgbClr val="000000">
                      <a:alpha val="43137"/>
                    </a:srgbClr>
                  </a:outerShdw>
                </a:effectLst>
                <a:latin typeface="Century Gothic" panose="020B0502020202020204" pitchFamily="34" charset="0"/>
              </a:rPr>
              <a:t>14:30 horas </a:t>
            </a:r>
          </a:p>
          <a:p>
            <a:pPr lvl="1"/>
            <a:r>
              <a:rPr lang="es-MX" dirty="0">
                <a:solidFill>
                  <a:srgbClr val="620613"/>
                </a:solidFill>
                <a:effectLst>
                  <a:outerShdw blurRad="38100" dist="38100" dir="2700000" algn="tl">
                    <a:srgbClr val="000000">
                      <a:alpha val="43137"/>
                    </a:srgbClr>
                  </a:outerShdw>
                </a:effectLst>
                <a:latin typeface="Century Gothic" panose="020B0502020202020204" pitchFamily="34" charset="0"/>
              </a:rPr>
              <a:t>	</a:t>
            </a:r>
            <a:r>
              <a:rPr lang="es-MX" dirty="0">
                <a:effectLst>
                  <a:outerShdw blurRad="38100" dist="38100" dir="2700000" algn="tl">
                    <a:srgbClr val="000000">
                      <a:alpha val="43137"/>
                    </a:srgbClr>
                  </a:outerShdw>
                </a:effectLst>
                <a:latin typeface="Century Gothic" panose="020B0502020202020204" pitchFamily="34" charset="0"/>
              </a:rPr>
              <a:t>*Auditoria en Sitio de todo el personal</a:t>
            </a:r>
          </a:p>
          <a:p>
            <a:endParaRPr lang="es-MX" dirty="0" smtClean="0">
              <a:effectLst>
                <a:outerShdw blurRad="38100" dist="38100" dir="2700000" algn="tl">
                  <a:srgbClr val="000000">
                    <a:alpha val="43137"/>
                  </a:srgbClr>
                </a:outerShdw>
              </a:effectLst>
              <a:latin typeface="Century Gothic" panose="020B0502020202020204" pitchFamily="34" charset="0"/>
            </a:endParaRPr>
          </a:p>
          <a:p>
            <a:r>
              <a:rPr lang="es-MX" dirty="0" smtClean="0">
                <a:solidFill>
                  <a:srgbClr val="620613"/>
                </a:solidFill>
                <a:effectLst>
                  <a:outerShdw blurRad="38100" dist="38100" dir="2700000" algn="tl">
                    <a:srgbClr val="000000">
                      <a:alpha val="43137"/>
                    </a:srgbClr>
                  </a:outerShdw>
                </a:effectLst>
                <a:latin typeface="Century Gothic" panose="020B0502020202020204" pitchFamily="34" charset="0"/>
              </a:rPr>
              <a:t>24, 25 y 26 noviembre</a:t>
            </a:r>
          </a:p>
          <a:p>
            <a:pPr marL="444500" lvl="1" defTabSz="444500"/>
            <a:r>
              <a:rPr lang="es-MX" dirty="0" smtClean="0">
                <a:solidFill>
                  <a:srgbClr val="590B0B"/>
                </a:solidFill>
                <a:effectLst>
                  <a:outerShdw blurRad="38100" dist="38100" dir="2700000" algn="tl">
                    <a:srgbClr val="000000">
                      <a:alpha val="43137"/>
                    </a:srgbClr>
                  </a:outerShdw>
                </a:effectLst>
                <a:latin typeface="Century Gothic" panose="020B0502020202020204" pitchFamily="34" charset="0"/>
              </a:rPr>
              <a:t>10:00-17:00 </a:t>
            </a:r>
            <a:r>
              <a:rPr lang="es-MX" dirty="0">
                <a:solidFill>
                  <a:srgbClr val="590B0B"/>
                </a:solidFill>
                <a:effectLst>
                  <a:outerShdw blurRad="38100" dist="38100" dir="2700000" algn="tl">
                    <a:srgbClr val="000000">
                      <a:alpha val="43137"/>
                    </a:srgbClr>
                  </a:outerShdw>
                </a:effectLst>
                <a:latin typeface="Century Gothic" panose="020B0502020202020204" pitchFamily="34" charset="0"/>
              </a:rPr>
              <a:t>horas</a:t>
            </a:r>
          </a:p>
          <a:p>
            <a:r>
              <a:rPr lang="es-MX" dirty="0" smtClean="0">
                <a:effectLst>
                  <a:outerShdw blurRad="38100" dist="38100" dir="2700000" algn="tl">
                    <a:srgbClr val="000000">
                      <a:alpha val="43137"/>
                    </a:srgbClr>
                  </a:outerShdw>
                </a:effectLst>
                <a:latin typeface="Century Gothic" panose="020B0502020202020204" pitchFamily="34" charset="0"/>
              </a:rPr>
              <a:t>	*Aplicación del Cuestionario de Clima Laboral en línea por parte del auditor</a:t>
            </a:r>
          </a:p>
          <a:p>
            <a:r>
              <a:rPr lang="es-MX" dirty="0">
                <a:effectLst>
                  <a:outerShdw blurRad="38100" dist="38100" dir="2700000" algn="tl">
                    <a:srgbClr val="000000">
                      <a:alpha val="43137"/>
                    </a:srgbClr>
                  </a:outerShdw>
                </a:effectLst>
                <a:latin typeface="Century Gothic" panose="020B0502020202020204" pitchFamily="34" charset="0"/>
              </a:rPr>
              <a:t>	</a:t>
            </a:r>
            <a:r>
              <a:rPr lang="es-MX" dirty="0" smtClean="0">
                <a:effectLst>
                  <a:outerShdw blurRad="38100" dist="38100" dir="2700000" algn="tl">
                    <a:srgbClr val="000000">
                      <a:alpha val="43137"/>
                    </a:srgbClr>
                  </a:outerShdw>
                </a:effectLst>
                <a:latin typeface="Century Gothic" panose="020B0502020202020204" pitchFamily="34" charset="0"/>
              </a:rPr>
              <a:t> sobre muestra aleatoria.</a:t>
            </a:r>
          </a:p>
          <a:p>
            <a:endParaRPr lang="es-MX" dirty="0">
              <a:effectLst>
                <a:outerShdw blurRad="38100" dist="38100" dir="2700000" algn="tl">
                  <a:srgbClr val="000000">
                    <a:alpha val="43137"/>
                  </a:srgbClr>
                </a:outerShdw>
              </a:effectLst>
              <a:latin typeface="Century Gothic" panose="020B0502020202020204" pitchFamily="34" charset="0"/>
            </a:endParaRPr>
          </a:p>
          <a:p>
            <a:pPr algn="ctr"/>
            <a:r>
              <a:rPr lang="es-MX" sz="2000" dirty="0" smtClean="0">
                <a:solidFill>
                  <a:schemeClr val="tx1">
                    <a:lumMod val="85000"/>
                    <a:lumOff val="15000"/>
                  </a:schemeClr>
                </a:solidFill>
                <a:latin typeface="Century Gothic" panose="020B0502020202020204" pitchFamily="34" charset="0"/>
              </a:rPr>
              <a:t>En </a:t>
            </a:r>
            <a:r>
              <a:rPr lang="es-MX" sz="2000" dirty="0">
                <a:solidFill>
                  <a:schemeClr val="tx1">
                    <a:lumMod val="85000"/>
                    <a:lumOff val="15000"/>
                  </a:schemeClr>
                </a:solidFill>
                <a:latin typeface="Century Gothic" panose="020B0502020202020204" pitchFamily="34" charset="0"/>
              </a:rPr>
              <a:t>caso de dudas o comentarios contactar al Departamento de Organización al Teléfono 309 46 00 ext. 5341 o 5346</a:t>
            </a:r>
          </a:p>
          <a:p>
            <a:pPr algn="ctr"/>
            <a:r>
              <a:rPr lang="es-MX" sz="2000" dirty="0" smtClean="0">
                <a:solidFill>
                  <a:schemeClr val="tx1">
                    <a:lumMod val="85000"/>
                    <a:lumOff val="15000"/>
                  </a:schemeClr>
                </a:solidFill>
                <a:latin typeface="Century Gothic" panose="020B0502020202020204" pitchFamily="34" charset="0"/>
              </a:rPr>
              <a:t>O </a:t>
            </a:r>
            <a:r>
              <a:rPr lang="es-MX" sz="2000" dirty="0">
                <a:solidFill>
                  <a:schemeClr val="tx1">
                    <a:lumMod val="85000"/>
                    <a:lumOff val="15000"/>
                  </a:schemeClr>
                </a:solidFill>
                <a:latin typeface="Century Gothic" panose="020B0502020202020204" pitchFamily="34" charset="0"/>
              </a:rPr>
              <a:t>con el </a:t>
            </a:r>
            <a:r>
              <a:rPr lang="es-MX" sz="2000" b="1" dirty="0">
                <a:solidFill>
                  <a:schemeClr val="tx1">
                    <a:lumMod val="85000"/>
                    <a:lumOff val="15000"/>
                  </a:schemeClr>
                </a:solidFill>
                <a:latin typeface="Century Gothic" panose="020B0502020202020204" pitchFamily="34" charset="0"/>
              </a:rPr>
              <a:t>Enlace del Comité por la Secretaría de Administración</a:t>
            </a:r>
          </a:p>
          <a:p>
            <a:pPr algn="ctr"/>
            <a:r>
              <a:rPr lang="es-MX" sz="2000" u="sng" dirty="0">
                <a:solidFill>
                  <a:schemeClr val="tx1">
                    <a:lumMod val="85000"/>
                    <a:lumOff val="15000"/>
                  </a:schemeClr>
                </a:solidFill>
                <a:latin typeface="Century Gothic" panose="020B0502020202020204" pitchFamily="34" charset="0"/>
              </a:rPr>
              <a:t>Rossy Heleny Vázquez Velázquez</a:t>
            </a:r>
          </a:p>
          <a:p>
            <a:pPr algn="ctr"/>
            <a:r>
              <a:rPr lang="es-MX" sz="2000" u="sng" dirty="0">
                <a:solidFill>
                  <a:schemeClr val="tx1">
                    <a:lumMod val="85000"/>
                    <a:lumOff val="15000"/>
                  </a:schemeClr>
                </a:solidFill>
                <a:latin typeface="Century Gothic" panose="020B0502020202020204" pitchFamily="34" charset="0"/>
              </a:rPr>
              <a:t>Al teléfono 309 46 00 ext. 5217</a:t>
            </a:r>
          </a:p>
          <a:p>
            <a:pPr marL="0" marR="0" lvl="0" indent="0" algn="ctr" defTabSz="914400" rtl="0" eaLnBrk="0" fontAlgn="base" latinLnBrk="0" hangingPunct="0">
              <a:lnSpc>
                <a:spcPct val="100000"/>
              </a:lnSpc>
              <a:spcBef>
                <a:spcPct val="0"/>
              </a:spcBef>
              <a:spcAft>
                <a:spcPct val="0"/>
              </a:spcAft>
              <a:buClrTx/>
              <a:buSzTx/>
              <a:buFontTx/>
              <a:buNone/>
              <a:tabLst/>
            </a:pPr>
            <a:r>
              <a:rPr lang="es-MX" altLang="es-MX" sz="2000" b="1" dirty="0" smtClean="0">
                <a:solidFill>
                  <a:srgbClr val="7F1812"/>
                </a:solidFill>
                <a:latin typeface="Century Gothic" panose="020B0502020202020204" pitchFamily="34" charset="0"/>
              </a:rPr>
              <a:t>GRACIAS</a:t>
            </a:r>
            <a:endParaRPr kumimoji="0" lang="es-MX" altLang="es-MX"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243979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1" name="Rectangle 6"/>
          <p:cNvSpPr>
            <a:spLocks noChangeArrowheads="1"/>
          </p:cNvSpPr>
          <p:nvPr/>
        </p:nvSpPr>
        <p:spPr bwMode="auto">
          <a:xfrm>
            <a:off x="4539912" y="193713"/>
            <a:ext cx="756819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2800" b="1" dirty="0">
                <a:solidFill>
                  <a:schemeClr val="tx1">
                    <a:lumMod val="75000"/>
                    <a:lumOff val="25000"/>
                  </a:schemeClr>
                </a:solidFill>
                <a:latin typeface="Century Gothic" panose="020B0502020202020204" pitchFamily="34" charset="0"/>
              </a:rPr>
              <a:t>1.</a:t>
            </a:r>
            <a:r>
              <a:rPr lang="es-MX" altLang="es-MX" sz="2800" b="1" dirty="0">
                <a:solidFill>
                  <a:srgbClr val="760000"/>
                </a:solidFill>
                <a:latin typeface="Century Gothic" panose="020B0502020202020204" pitchFamily="34" charset="0"/>
              </a:rPr>
              <a:t>Norma Mexicana NMX-R-025-SCFI-2015 en Igualdad Laboral y No Discriminación</a:t>
            </a:r>
            <a:endParaRPr kumimoji="0" lang="es-MX" altLang="es-MX" sz="1400" b="1" i="0" u="none" strike="noStrike" kern="1200" cap="none" spc="0" normalizeH="0" baseline="0" noProof="0" dirty="0">
              <a:ln>
                <a:noFill/>
              </a:ln>
              <a:solidFill>
                <a:srgbClr val="760000"/>
              </a:solidFill>
              <a:effectLst/>
              <a:uLnTx/>
              <a:uFillTx/>
              <a:latin typeface="Century Gothic" panose="020B0502020202020204" pitchFamily="34" charset="0"/>
            </a:endParaRPr>
          </a:p>
        </p:txBody>
      </p:sp>
      <p:sp>
        <p:nvSpPr>
          <p:cNvPr id="124" name="Line 9"/>
          <p:cNvSpPr>
            <a:spLocks noChangeShapeType="1"/>
          </p:cNvSpPr>
          <p:nvPr/>
        </p:nvSpPr>
        <p:spPr bwMode="auto">
          <a:xfrm>
            <a:off x="6247483" y="1040814"/>
            <a:ext cx="5957888"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Rectangle 11"/>
          <p:cNvSpPr>
            <a:spLocks noChangeArrowheads="1"/>
          </p:cNvSpPr>
          <p:nvPr/>
        </p:nvSpPr>
        <p:spPr bwMode="auto">
          <a:xfrm>
            <a:off x="836935" y="1274223"/>
            <a:ext cx="1051812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es-MX" altLang="es-MX" sz="2400" b="1" dirty="0">
                <a:solidFill>
                  <a:srgbClr val="7F1812"/>
                </a:solidFill>
                <a:latin typeface="Century Gothic" panose="020B0502020202020204" pitchFamily="34" charset="0"/>
              </a:rPr>
              <a:t>Objetivo: </a:t>
            </a:r>
            <a:r>
              <a:rPr lang="es-MX" altLang="es-MX" sz="2000" dirty="0">
                <a:solidFill>
                  <a:schemeClr val="tx1">
                    <a:lumMod val="75000"/>
                    <a:lumOff val="25000"/>
                  </a:schemeClr>
                </a:solidFill>
                <a:latin typeface="Century Gothic" panose="020B0502020202020204" pitchFamily="34" charset="0"/>
              </a:rPr>
              <a:t>Certificar a los centros de trabajo a través de la implementación de acciones, prácticas e indicadores, para fomentar la igualdad de oportunidades entre mujeres y hombres, independientemente de cualquier sesgo discriminatorio.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altLang="es-MX"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54" name="Rectangle 15"/>
          <p:cNvSpPr>
            <a:spLocks noChangeArrowheads="1"/>
          </p:cNvSpPr>
          <p:nvPr/>
        </p:nvSpPr>
        <p:spPr bwMode="auto">
          <a:xfrm>
            <a:off x="1029399" y="2946618"/>
            <a:ext cx="66226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es-MX" altLang="es-MX" sz="1900" dirty="0">
                <a:solidFill>
                  <a:srgbClr val="333333"/>
                </a:solidFill>
                <a:latin typeface="Century Gothic" panose="020B0502020202020204" pitchFamily="34" charset="0"/>
              </a:rPr>
              <a:t>Entra en vigor el </a:t>
            </a:r>
            <a:r>
              <a:rPr lang="es-MX" altLang="es-MX" sz="1900" b="1" dirty="0">
                <a:solidFill>
                  <a:srgbClr val="333333"/>
                </a:solidFill>
                <a:latin typeface="Century Gothic" panose="020B0502020202020204" pitchFamily="34" charset="0"/>
              </a:rPr>
              <a:t>19 de diciembre de 2015</a:t>
            </a:r>
          </a:p>
        </p:txBody>
      </p:sp>
      <p:sp>
        <p:nvSpPr>
          <p:cNvPr id="4356" name="Rectangle 17"/>
          <p:cNvSpPr>
            <a:spLocks noChangeArrowheads="1"/>
          </p:cNvSpPr>
          <p:nvPr/>
        </p:nvSpPr>
        <p:spPr bwMode="auto">
          <a:xfrm>
            <a:off x="1009650" y="3940178"/>
            <a:ext cx="617721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es-MX" altLang="es-MX" sz="1900" dirty="0">
                <a:solidFill>
                  <a:srgbClr val="333333"/>
                </a:solidFill>
                <a:latin typeface="Century Gothic" panose="020B0502020202020204" pitchFamily="34" charset="0"/>
              </a:rPr>
              <a:t>H. Ayuntamiento del Municipio de Puebla se logra certificar por primera vez con </a:t>
            </a:r>
            <a:r>
              <a:rPr lang="es-MX" altLang="es-MX" sz="1900" b="1" dirty="0">
                <a:solidFill>
                  <a:srgbClr val="333333"/>
                </a:solidFill>
                <a:latin typeface="Century Gothic" panose="020B0502020202020204" pitchFamily="34" charset="0"/>
              </a:rPr>
              <a:t>la medalla de plata en 2016</a:t>
            </a:r>
            <a:r>
              <a:rPr lang="es-MX" altLang="es-MX" sz="1900" dirty="0">
                <a:solidFill>
                  <a:srgbClr val="333333"/>
                </a:solidFill>
                <a:latin typeface="Century Gothic" panose="020B0502020202020204" pitchFamily="34" charset="0"/>
              </a:rPr>
              <a:t> y se </a:t>
            </a:r>
            <a:r>
              <a:rPr lang="es-MX" altLang="es-MX" sz="1900" b="1" dirty="0">
                <a:solidFill>
                  <a:srgbClr val="333333"/>
                </a:solidFill>
                <a:latin typeface="Century Gothic" panose="020B0502020202020204" pitchFamily="34" charset="0"/>
              </a:rPr>
              <a:t>recertificó nuevamente con la medalla de plata en 2018 </a:t>
            </a:r>
          </a:p>
        </p:txBody>
      </p:sp>
      <p:sp>
        <p:nvSpPr>
          <p:cNvPr id="112" name="Freeform 311"/>
          <p:cNvSpPr>
            <a:spLocks/>
          </p:cNvSpPr>
          <p:nvPr/>
        </p:nvSpPr>
        <p:spPr bwMode="auto">
          <a:xfrm>
            <a:off x="344488" y="2894012"/>
            <a:ext cx="534988" cy="536575"/>
          </a:xfrm>
          <a:custGeom>
            <a:avLst/>
            <a:gdLst>
              <a:gd name="T0" fmla="*/ 337 w 337"/>
              <a:gd name="T1" fmla="*/ 169 h 338"/>
              <a:gd name="T2" fmla="*/ 334 w 337"/>
              <a:gd name="T3" fmla="*/ 203 h 338"/>
              <a:gd name="T4" fmla="*/ 324 w 337"/>
              <a:gd name="T5" fmla="*/ 234 h 338"/>
              <a:gd name="T6" fmla="*/ 308 w 337"/>
              <a:gd name="T7" fmla="*/ 263 h 338"/>
              <a:gd name="T8" fmla="*/ 288 w 337"/>
              <a:gd name="T9" fmla="*/ 288 h 338"/>
              <a:gd name="T10" fmla="*/ 263 w 337"/>
              <a:gd name="T11" fmla="*/ 308 h 338"/>
              <a:gd name="T12" fmla="*/ 234 w 337"/>
              <a:gd name="T13" fmla="*/ 324 h 338"/>
              <a:gd name="T14" fmla="*/ 202 w 337"/>
              <a:gd name="T15" fmla="*/ 335 h 338"/>
              <a:gd name="T16" fmla="*/ 168 w 337"/>
              <a:gd name="T17" fmla="*/ 338 h 338"/>
              <a:gd name="T18" fmla="*/ 151 w 337"/>
              <a:gd name="T19" fmla="*/ 337 h 338"/>
              <a:gd name="T20" fmla="*/ 118 w 337"/>
              <a:gd name="T21" fmla="*/ 330 h 338"/>
              <a:gd name="T22" fmla="*/ 88 w 337"/>
              <a:gd name="T23" fmla="*/ 317 h 338"/>
              <a:gd name="T24" fmla="*/ 61 w 337"/>
              <a:gd name="T25" fmla="*/ 299 h 338"/>
              <a:gd name="T26" fmla="*/ 38 w 337"/>
              <a:gd name="T27" fmla="*/ 276 h 338"/>
              <a:gd name="T28" fmla="*/ 20 w 337"/>
              <a:gd name="T29" fmla="*/ 249 h 338"/>
              <a:gd name="T30" fmla="*/ 8 w 337"/>
              <a:gd name="T31" fmla="*/ 219 h 338"/>
              <a:gd name="T32" fmla="*/ 1 w 337"/>
              <a:gd name="T33" fmla="*/ 186 h 338"/>
              <a:gd name="T34" fmla="*/ 0 w 337"/>
              <a:gd name="T35" fmla="*/ 169 h 338"/>
              <a:gd name="T36" fmla="*/ 3 w 337"/>
              <a:gd name="T37" fmla="*/ 135 h 338"/>
              <a:gd name="T38" fmla="*/ 13 w 337"/>
              <a:gd name="T39" fmla="*/ 104 h 338"/>
              <a:gd name="T40" fmla="*/ 29 w 337"/>
              <a:gd name="T41" fmla="*/ 75 h 338"/>
              <a:gd name="T42" fmla="*/ 49 w 337"/>
              <a:gd name="T43" fmla="*/ 50 h 338"/>
              <a:gd name="T44" fmla="*/ 74 w 337"/>
              <a:gd name="T45" fmla="*/ 29 h 338"/>
              <a:gd name="T46" fmla="*/ 103 w 337"/>
              <a:gd name="T47" fmla="*/ 13 h 338"/>
              <a:gd name="T48" fmla="*/ 134 w 337"/>
              <a:gd name="T49" fmla="*/ 3 h 338"/>
              <a:gd name="T50" fmla="*/ 168 w 337"/>
              <a:gd name="T51" fmla="*/ 0 h 338"/>
              <a:gd name="T52" fmla="*/ 185 w 337"/>
              <a:gd name="T53" fmla="*/ 1 h 338"/>
              <a:gd name="T54" fmla="*/ 219 w 337"/>
              <a:gd name="T55" fmla="*/ 8 h 338"/>
              <a:gd name="T56" fmla="*/ 249 w 337"/>
              <a:gd name="T57" fmla="*/ 20 h 338"/>
              <a:gd name="T58" fmla="*/ 276 w 337"/>
              <a:gd name="T59" fmla="*/ 38 h 338"/>
              <a:gd name="T60" fmla="*/ 299 w 337"/>
              <a:gd name="T61" fmla="*/ 62 h 338"/>
              <a:gd name="T62" fmla="*/ 317 w 337"/>
              <a:gd name="T63" fmla="*/ 89 h 338"/>
              <a:gd name="T64" fmla="*/ 329 w 337"/>
              <a:gd name="T65" fmla="*/ 119 h 338"/>
              <a:gd name="T66" fmla="*/ 336 w 337"/>
              <a:gd name="T67" fmla="*/ 152 h 338"/>
              <a:gd name="T68" fmla="*/ 337 w 337"/>
              <a:gd name="T69" fmla="*/ 16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7" h="338">
                <a:moveTo>
                  <a:pt x="337" y="169"/>
                </a:moveTo>
                <a:lnTo>
                  <a:pt x="337" y="169"/>
                </a:lnTo>
                <a:lnTo>
                  <a:pt x="336" y="186"/>
                </a:lnTo>
                <a:lnTo>
                  <a:pt x="334" y="203"/>
                </a:lnTo>
                <a:lnTo>
                  <a:pt x="329" y="219"/>
                </a:lnTo>
                <a:lnTo>
                  <a:pt x="324" y="234"/>
                </a:lnTo>
                <a:lnTo>
                  <a:pt x="317" y="249"/>
                </a:lnTo>
                <a:lnTo>
                  <a:pt x="308" y="263"/>
                </a:lnTo>
                <a:lnTo>
                  <a:pt x="299" y="276"/>
                </a:lnTo>
                <a:lnTo>
                  <a:pt x="288" y="288"/>
                </a:lnTo>
                <a:lnTo>
                  <a:pt x="276" y="299"/>
                </a:lnTo>
                <a:lnTo>
                  <a:pt x="263" y="308"/>
                </a:lnTo>
                <a:lnTo>
                  <a:pt x="249" y="317"/>
                </a:lnTo>
                <a:lnTo>
                  <a:pt x="234" y="324"/>
                </a:lnTo>
                <a:lnTo>
                  <a:pt x="219" y="330"/>
                </a:lnTo>
                <a:lnTo>
                  <a:pt x="202" y="335"/>
                </a:lnTo>
                <a:lnTo>
                  <a:pt x="185" y="337"/>
                </a:lnTo>
                <a:lnTo>
                  <a:pt x="168" y="338"/>
                </a:lnTo>
                <a:lnTo>
                  <a:pt x="168" y="338"/>
                </a:lnTo>
                <a:lnTo>
                  <a:pt x="151" y="337"/>
                </a:lnTo>
                <a:lnTo>
                  <a:pt x="134" y="335"/>
                </a:lnTo>
                <a:lnTo>
                  <a:pt x="118" y="330"/>
                </a:lnTo>
                <a:lnTo>
                  <a:pt x="103" y="324"/>
                </a:lnTo>
                <a:lnTo>
                  <a:pt x="88" y="317"/>
                </a:lnTo>
                <a:lnTo>
                  <a:pt x="74" y="308"/>
                </a:lnTo>
                <a:lnTo>
                  <a:pt x="61" y="299"/>
                </a:lnTo>
                <a:lnTo>
                  <a:pt x="49" y="288"/>
                </a:lnTo>
                <a:lnTo>
                  <a:pt x="38" y="276"/>
                </a:lnTo>
                <a:lnTo>
                  <a:pt x="29" y="263"/>
                </a:lnTo>
                <a:lnTo>
                  <a:pt x="20" y="249"/>
                </a:lnTo>
                <a:lnTo>
                  <a:pt x="13" y="234"/>
                </a:lnTo>
                <a:lnTo>
                  <a:pt x="8" y="219"/>
                </a:lnTo>
                <a:lnTo>
                  <a:pt x="3" y="203"/>
                </a:lnTo>
                <a:lnTo>
                  <a:pt x="1" y="186"/>
                </a:lnTo>
                <a:lnTo>
                  <a:pt x="0" y="169"/>
                </a:lnTo>
                <a:lnTo>
                  <a:pt x="0" y="169"/>
                </a:lnTo>
                <a:lnTo>
                  <a:pt x="1" y="152"/>
                </a:lnTo>
                <a:lnTo>
                  <a:pt x="3" y="135"/>
                </a:lnTo>
                <a:lnTo>
                  <a:pt x="8" y="119"/>
                </a:lnTo>
                <a:lnTo>
                  <a:pt x="13" y="104"/>
                </a:lnTo>
                <a:lnTo>
                  <a:pt x="20" y="89"/>
                </a:lnTo>
                <a:lnTo>
                  <a:pt x="29" y="75"/>
                </a:lnTo>
                <a:lnTo>
                  <a:pt x="38" y="62"/>
                </a:lnTo>
                <a:lnTo>
                  <a:pt x="49" y="50"/>
                </a:lnTo>
                <a:lnTo>
                  <a:pt x="61" y="38"/>
                </a:lnTo>
                <a:lnTo>
                  <a:pt x="74" y="29"/>
                </a:lnTo>
                <a:lnTo>
                  <a:pt x="88" y="20"/>
                </a:lnTo>
                <a:lnTo>
                  <a:pt x="103" y="13"/>
                </a:lnTo>
                <a:lnTo>
                  <a:pt x="118" y="8"/>
                </a:lnTo>
                <a:lnTo>
                  <a:pt x="134" y="3"/>
                </a:lnTo>
                <a:lnTo>
                  <a:pt x="151" y="1"/>
                </a:lnTo>
                <a:lnTo>
                  <a:pt x="168" y="0"/>
                </a:lnTo>
                <a:lnTo>
                  <a:pt x="168" y="0"/>
                </a:lnTo>
                <a:lnTo>
                  <a:pt x="185" y="1"/>
                </a:lnTo>
                <a:lnTo>
                  <a:pt x="202" y="3"/>
                </a:lnTo>
                <a:lnTo>
                  <a:pt x="219" y="8"/>
                </a:lnTo>
                <a:lnTo>
                  <a:pt x="234" y="13"/>
                </a:lnTo>
                <a:lnTo>
                  <a:pt x="249" y="20"/>
                </a:lnTo>
                <a:lnTo>
                  <a:pt x="263" y="29"/>
                </a:lnTo>
                <a:lnTo>
                  <a:pt x="276" y="38"/>
                </a:lnTo>
                <a:lnTo>
                  <a:pt x="288" y="50"/>
                </a:lnTo>
                <a:lnTo>
                  <a:pt x="299" y="62"/>
                </a:lnTo>
                <a:lnTo>
                  <a:pt x="308" y="75"/>
                </a:lnTo>
                <a:lnTo>
                  <a:pt x="317" y="89"/>
                </a:lnTo>
                <a:lnTo>
                  <a:pt x="324" y="104"/>
                </a:lnTo>
                <a:lnTo>
                  <a:pt x="329" y="119"/>
                </a:lnTo>
                <a:lnTo>
                  <a:pt x="334" y="135"/>
                </a:lnTo>
                <a:lnTo>
                  <a:pt x="336" y="152"/>
                </a:lnTo>
                <a:lnTo>
                  <a:pt x="337" y="169"/>
                </a:lnTo>
                <a:lnTo>
                  <a:pt x="337" y="16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Rectangle 312"/>
          <p:cNvSpPr>
            <a:spLocks noChangeArrowheads="1"/>
          </p:cNvSpPr>
          <p:nvPr/>
        </p:nvSpPr>
        <p:spPr bwMode="auto">
          <a:xfrm>
            <a:off x="465138" y="2832100"/>
            <a:ext cx="5445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40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1</a:t>
            </a:r>
            <a:endParaRPr kumimoji="0" lang="es-MX" altLang="es-MX"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4" name="Freeform 313"/>
          <p:cNvSpPr>
            <a:spLocks/>
          </p:cNvSpPr>
          <p:nvPr/>
        </p:nvSpPr>
        <p:spPr bwMode="auto">
          <a:xfrm>
            <a:off x="344488" y="3911603"/>
            <a:ext cx="534988" cy="536575"/>
          </a:xfrm>
          <a:custGeom>
            <a:avLst/>
            <a:gdLst>
              <a:gd name="T0" fmla="*/ 337 w 337"/>
              <a:gd name="T1" fmla="*/ 169 h 338"/>
              <a:gd name="T2" fmla="*/ 334 w 337"/>
              <a:gd name="T3" fmla="*/ 203 h 338"/>
              <a:gd name="T4" fmla="*/ 324 w 337"/>
              <a:gd name="T5" fmla="*/ 234 h 338"/>
              <a:gd name="T6" fmla="*/ 308 w 337"/>
              <a:gd name="T7" fmla="*/ 263 h 338"/>
              <a:gd name="T8" fmla="*/ 288 w 337"/>
              <a:gd name="T9" fmla="*/ 288 h 338"/>
              <a:gd name="T10" fmla="*/ 263 w 337"/>
              <a:gd name="T11" fmla="*/ 308 h 338"/>
              <a:gd name="T12" fmla="*/ 234 w 337"/>
              <a:gd name="T13" fmla="*/ 324 h 338"/>
              <a:gd name="T14" fmla="*/ 202 w 337"/>
              <a:gd name="T15" fmla="*/ 335 h 338"/>
              <a:gd name="T16" fmla="*/ 168 w 337"/>
              <a:gd name="T17" fmla="*/ 338 h 338"/>
              <a:gd name="T18" fmla="*/ 151 w 337"/>
              <a:gd name="T19" fmla="*/ 337 h 338"/>
              <a:gd name="T20" fmla="*/ 118 w 337"/>
              <a:gd name="T21" fmla="*/ 330 h 338"/>
              <a:gd name="T22" fmla="*/ 88 w 337"/>
              <a:gd name="T23" fmla="*/ 317 h 338"/>
              <a:gd name="T24" fmla="*/ 61 w 337"/>
              <a:gd name="T25" fmla="*/ 299 h 338"/>
              <a:gd name="T26" fmla="*/ 38 w 337"/>
              <a:gd name="T27" fmla="*/ 276 h 338"/>
              <a:gd name="T28" fmla="*/ 20 w 337"/>
              <a:gd name="T29" fmla="*/ 249 h 338"/>
              <a:gd name="T30" fmla="*/ 8 w 337"/>
              <a:gd name="T31" fmla="*/ 219 h 338"/>
              <a:gd name="T32" fmla="*/ 1 w 337"/>
              <a:gd name="T33" fmla="*/ 186 h 338"/>
              <a:gd name="T34" fmla="*/ 0 w 337"/>
              <a:gd name="T35" fmla="*/ 169 h 338"/>
              <a:gd name="T36" fmla="*/ 3 w 337"/>
              <a:gd name="T37" fmla="*/ 135 h 338"/>
              <a:gd name="T38" fmla="*/ 13 w 337"/>
              <a:gd name="T39" fmla="*/ 104 h 338"/>
              <a:gd name="T40" fmla="*/ 29 w 337"/>
              <a:gd name="T41" fmla="*/ 75 h 338"/>
              <a:gd name="T42" fmla="*/ 49 w 337"/>
              <a:gd name="T43" fmla="*/ 50 h 338"/>
              <a:gd name="T44" fmla="*/ 74 w 337"/>
              <a:gd name="T45" fmla="*/ 29 h 338"/>
              <a:gd name="T46" fmla="*/ 103 w 337"/>
              <a:gd name="T47" fmla="*/ 13 h 338"/>
              <a:gd name="T48" fmla="*/ 134 w 337"/>
              <a:gd name="T49" fmla="*/ 3 h 338"/>
              <a:gd name="T50" fmla="*/ 168 w 337"/>
              <a:gd name="T51" fmla="*/ 0 h 338"/>
              <a:gd name="T52" fmla="*/ 185 w 337"/>
              <a:gd name="T53" fmla="*/ 1 h 338"/>
              <a:gd name="T54" fmla="*/ 219 w 337"/>
              <a:gd name="T55" fmla="*/ 8 h 338"/>
              <a:gd name="T56" fmla="*/ 249 w 337"/>
              <a:gd name="T57" fmla="*/ 20 h 338"/>
              <a:gd name="T58" fmla="*/ 276 w 337"/>
              <a:gd name="T59" fmla="*/ 38 h 338"/>
              <a:gd name="T60" fmla="*/ 299 w 337"/>
              <a:gd name="T61" fmla="*/ 62 h 338"/>
              <a:gd name="T62" fmla="*/ 317 w 337"/>
              <a:gd name="T63" fmla="*/ 89 h 338"/>
              <a:gd name="T64" fmla="*/ 329 w 337"/>
              <a:gd name="T65" fmla="*/ 119 h 338"/>
              <a:gd name="T66" fmla="*/ 336 w 337"/>
              <a:gd name="T67" fmla="*/ 152 h 338"/>
              <a:gd name="T68" fmla="*/ 337 w 337"/>
              <a:gd name="T69" fmla="*/ 16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7" h="338">
                <a:moveTo>
                  <a:pt x="337" y="169"/>
                </a:moveTo>
                <a:lnTo>
                  <a:pt x="337" y="169"/>
                </a:lnTo>
                <a:lnTo>
                  <a:pt x="336" y="186"/>
                </a:lnTo>
                <a:lnTo>
                  <a:pt x="334" y="203"/>
                </a:lnTo>
                <a:lnTo>
                  <a:pt x="329" y="219"/>
                </a:lnTo>
                <a:lnTo>
                  <a:pt x="324" y="234"/>
                </a:lnTo>
                <a:lnTo>
                  <a:pt x="317" y="249"/>
                </a:lnTo>
                <a:lnTo>
                  <a:pt x="308" y="263"/>
                </a:lnTo>
                <a:lnTo>
                  <a:pt x="299" y="276"/>
                </a:lnTo>
                <a:lnTo>
                  <a:pt x="288" y="288"/>
                </a:lnTo>
                <a:lnTo>
                  <a:pt x="276" y="299"/>
                </a:lnTo>
                <a:lnTo>
                  <a:pt x="263" y="308"/>
                </a:lnTo>
                <a:lnTo>
                  <a:pt x="249" y="317"/>
                </a:lnTo>
                <a:lnTo>
                  <a:pt x="234" y="324"/>
                </a:lnTo>
                <a:lnTo>
                  <a:pt x="219" y="330"/>
                </a:lnTo>
                <a:lnTo>
                  <a:pt x="202" y="335"/>
                </a:lnTo>
                <a:lnTo>
                  <a:pt x="185" y="337"/>
                </a:lnTo>
                <a:lnTo>
                  <a:pt x="168" y="338"/>
                </a:lnTo>
                <a:lnTo>
                  <a:pt x="168" y="338"/>
                </a:lnTo>
                <a:lnTo>
                  <a:pt x="151" y="337"/>
                </a:lnTo>
                <a:lnTo>
                  <a:pt x="134" y="335"/>
                </a:lnTo>
                <a:lnTo>
                  <a:pt x="118" y="330"/>
                </a:lnTo>
                <a:lnTo>
                  <a:pt x="103" y="324"/>
                </a:lnTo>
                <a:lnTo>
                  <a:pt x="88" y="317"/>
                </a:lnTo>
                <a:lnTo>
                  <a:pt x="74" y="308"/>
                </a:lnTo>
                <a:lnTo>
                  <a:pt x="61" y="299"/>
                </a:lnTo>
                <a:lnTo>
                  <a:pt x="49" y="288"/>
                </a:lnTo>
                <a:lnTo>
                  <a:pt x="38" y="276"/>
                </a:lnTo>
                <a:lnTo>
                  <a:pt x="29" y="263"/>
                </a:lnTo>
                <a:lnTo>
                  <a:pt x="20" y="249"/>
                </a:lnTo>
                <a:lnTo>
                  <a:pt x="13" y="234"/>
                </a:lnTo>
                <a:lnTo>
                  <a:pt x="8" y="219"/>
                </a:lnTo>
                <a:lnTo>
                  <a:pt x="3" y="203"/>
                </a:lnTo>
                <a:lnTo>
                  <a:pt x="1" y="186"/>
                </a:lnTo>
                <a:lnTo>
                  <a:pt x="0" y="169"/>
                </a:lnTo>
                <a:lnTo>
                  <a:pt x="0" y="169"/>
                </a:lnTo>
                <a:lnTo>
                  <a:pt x="1" y="152"/>
                </a:lnTo>
                <a:lnTo>
                  <a:pt x="3" y="135"/>
                </a:lnTo>
                <a:lnTo>
                  <a:pt x="8" y="119"/>
                </a:lnTo>
                <a:lnTo>
                  <a:pt x="13" y="104"/>
                </a:lnTo>
                <a:lnTo>
                  <a:pt x="20" y="89"/>
                </a:lnTo>
                <a:lnTo>
                  <a:pt x="29" y="75"/>
                </a:lnTo>
                <a:lnTo>
                  <a:pt x="38" y="62"/>
                </a:lnTo>
                <a:lnTo>
                  <a:pt x="49" y="50"/>
                </a:lnTo>
                <a:lnTo>
                  <a:pt x="61" y="38"/>
                </a:lnTo>
                <a:lnTo>
                  <a:pt x="74" y="29"/>
                </a:lnTo>
                <a:lnTo>
                  <a:pt x="88" y="20"/>
                </a:lnTo>
                <a:lnTo>
                  <a:pt x="103" y="13"/>
                </a:lnTo>
                <a:lnTo>
                  <a:pt x="118" y="8"/>
                </a:lnTo>
                <a:lnTo>
                  <a:pt x="134" y="3"/>
                </a:lnTo>
                <a:lnTo>
                  <a:pt x="151" y="1"/>
                </a:lnTo>
                <a:lnTo>
                  <a:pt x="168" y="0"/>
                </a:lnTo>
                <a:lnTo>
                  <a:pt x="168" y="0"/>
                </a:lnTo>
                <a:lnTo>
                  <a:pt x="185" y="1"/>
                </a:lnTo>
                <a:lnTo>
                  <a:pt x="202" y="3"/>
                </a:lnTo>
                <a:lnTo>
                  <a:pt x="219" y="8"/>
                </a:lnTo>
                <a:lnTo>
                  <a:pt x="234" y="13"/>
                </a:lnTo>
                <a:lnTo>
                  <a:pt x="249" y="20"/>
                </a:lnTo>
                <a:lnTo>
                  <a:pt x="263" y="29"/>
                </a:lnTo>
                <a:lnTo>
                  <a:pt x="276" y="38"/>
                </a:lnTo>
                <a:lnTo>
                  <a:pt x="288" y="50"/>
                </a:lnTo>
                <a:lnTo>
                  <a:pt x="299" y="62"/>
                </a:lnTo>
                <a:lnTo>
                  <a:pt x="308" y="75"/>
                </a:lnTo>
                <a:lnTo>
                  <a:pt x="317" y="89"/>
                </a:lnTo>
                <a:lnTo>
                  <a:pt x="324" y="104"/>
                </a:lnTo>
                <a:lnTo>
                  <a:pt x="329" y="119"/>
                </a:lnTo>
                <a:lnTo>
                  <a:pt x="334" y="135"/>
                </a:lnTo>
                <a:lnTo>
                  <a:pt x="336" y="152"/>
                </a:lnTo>
                <a:lnTo>
                  <a:pt x="337" y="169"/>
                </a:lnTo>
                <a:lnTo>
                  <a:pt x="337" y="169"/>
                </a:lnTo>
                <a:close/>
              </a:path>
            </a:pathLst>
          </a:custGeom>
          <a:solidFill>
            <a:srgbClr val="7F1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Rectangle 314"/>
          <p:cNvSpPr>
            <a:spLocks noChangeArrowheads="1"/>
          </p:cNvSpPr>
          <p:nvPr/>
        </p:nvSpPr>
        <p:spPr bwMode="auto">
          <a:xfrm>
            <a:off x="465138" y="3849691"/>
            <a:ext cx="5445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4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2</a:t>
            </a:r>
            <a:endPar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12" name="11 Imagen">
            <a:extLst>
              <a:ext uri="{FF2B5EF4-FFF2-40B4-BE49-F238E27FC236}">
                <a16:creationId xmlns="" xmlns:a16="http://schemas.microsoft.com/office/drawing/2014/main" id="{B506B9D7-E043-47D4-BCFD-AD64AD971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1231" y="2319508"/>
            <a:ext cx="2364828" cy="3060365"/>
          </a:xfrm>
          <a:prstGeom prst="rect">
            <a:avLst/>
          </a:prstGeom>
        </p:spPr>
      </p:pic>
      <p:pic>
        <p:nvPicPr>
          <p:cNvPr id="313" name="13 Imagen">
            <a:extLst>
              <a:ext uri="{FF2B5EF4-FFF2-40B4-BE49-F238E27FC236}">
                <a16:creationId xmlns="" xmlns:a16="http://schemas.microsoft.com/office/drawing/2014/main" id="{DEFD0275-A6FB-412E-83EC-641F1B503D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6059" y="3365507"/>
            <a:ext cx="2204348" cy="3119430"/>
          </a:xfrm>
          <a:prstGeom prst="rect">
            <a:avLst/>
          </a:prstGeom>
        </p:spPr>
      </p:pic>
    </p:spTree>
    <p:extLst>
      <p:ext uri="{BB962C8B-B14F-4D97-AF65-F5344CB8AC3E}">
        <p14:creationId xmlns:p14="http://schemas.microsoft.com/office/powerpoint/2010/main" val="1567670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7"/>
          <p:cNvSpPr>
            <a:spLocks noChangeArrowheads="1"/>
          </p:cNvSpPr>
          <p:nvPr/>
        </p:nvSpPr>
        <p:spPr bwMode="auto">
          <a:xfrm>
            <a:off x="5167543" y="342900"/>
            <a:ext cx="68640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r>
              <a:rPr lang="es-MX" altLang="es-MX" sz="3500" b="1" dirty="0">
                <a:solidFill>
                  <a:schemeClr val="tx1">
                    <a:lumMod val="75000"/>
                    <a:lumOff val="25000"/>
                  </a:schemeClr>
                </a:solidFill>
                <a:latin typeface="Century Gothic" panose="020B0502020202020204" pitchFamily="34" charset="0"/>
              </a:rPr>
              <a:t>2.</a:t>
            </a:r>
            <a:r>
              <a:rPr lang="es-MX" altLang="es-MX" sz="3500" b="1" dirty="0">
                <a:solidFill>
                  <a:srgbClr val="7F1812"/>
                </a:solidFill>
                <a:latin typeface="Century Gothic" panose="020B0502020202020204" pitchFamily="34" charset="0"/>
              </a:rPr>
              <a:t> Comité de Igualdad Laboral y No Discriminación</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 name="Line 10"/>
          <p:cNvSpPr>
            <a:spLocks noChangeShapeType="1"/>
          </p:cNvSpPr>
          <p:nvPr/>
        </p:nvSpPr>
        <p:spPr bwMode="auto">
          <a:xfrm>
            <a:off x="6448258" y="1387976"/>
            <a:ext cx="5937250"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2" name="Imagen 1" descr="Descripción: Gobierno Municipal instala Comité de la Norma de Igualdad Laboral y No Discriminación">
            <a:hlinkClick r:id="rId3" tooltip="&quot;Clic para vista previa de la imagen&quot;"/>
            <a:extLst>
              <a:ext uri="{FF2B5EF4-FFF2-40B4-BE49-F238E27FC236}">
                <a16:creationId xmlns="" xmlns:a16="http://schemas.microsoft.com/office/drawing/2014/main" id="{6FAA07D9-5F88-422D-AEEB-607AA6304E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00" y="1649572"/>
            <a:ext cx="4673432" cy="3120822"/>
          </a:xfrm>
          <a:prstGeom prst="rect">
            <a:avLst/>
          </a:prstGeom>
          <a:noFill/>
          <a:extLst>
            <a:ext uri="{909E8E84-426E-40DD-AFC4-6F175D3DCCD1}">
              <a14:hiddenFill xmlns:a14="http://schemas.microsoft.com/office/drawing/2010/main">
                <a:solidFill>
                  <a:srgbClr val="FFFFFF"/>
                </a:solidFill>
              </a14:hiddenFill>
            </a:ext>
          </a:extLst>
        </p:spPr>
      </p:pic>
      <p:pic>
        <p:nvPicPr>
          <p:cNvPr id="58" name="15 Imagen" descr="Gobierno de la Ciudad atenderá casos de discriminación y/o violencia laboral">
            <a:hlinkClick r:id="rId5" tooltip="&quot;Clic para vista previa de la imagen&quot;"/>
            <a:extLst>
              <a:ext uri="{FF2B5EF4-FFF2-40B4-BE49-F238E27FC236}">
                <a16:creationId xmlns="" xmlns:a16="http://schemas.microsoft.com/office/drawing/2014/main" id="{455C3FDC-5441-414C-953C-6F54D1FB8D3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229852" y="3864901"/>
            <a:ext cx="3994485" cy="2687053"/>
          </a:xfrm>
          <a:prstGeom prst="rect">
            <a:avLst/>
          </a:prstGeom>
          <a:noFill/>
          <a:ln>
            <a:noFill/>
          </a:ln>
        </p:spPr>
      </p:pic>
      <p:sp>
        <p:nvSpPr>
          <p:cNvPr id="3" name="Rectángulo 2">
            <a:extLst>
              <a:ext uri="{FF2B5EF4-FFF2-40B4-BE49-F238E27FC236}">
                <a16:creationId xmlns="" xmlns:a16="http://schemas.microsoft.com/office/drawing/2014/main" id="{972951DF-A011-47E7-83D0-7BE071F30AE1}"/>
              </a:ext>
            </a:extLst>
          </p:cNvPr>
          <p:cNvSpPr/>
          <p:nvPr/>
        </p:nvSpPr>
        <p:spPr>
          <a:xfrm>
            <a:off x="6781279" y="2465194"/>
            <a:ext cx="4996821" cy="2554545"/>
          </a:xfrm>
          <a:prstGeom prst="rect">
            <a:avLst/>
          </a:prstGeom>
        </p:spPr>
        <p:txBody>
          <a:bodyPr wrap="square">
            <a:spAutoFit/>
          </a:bodyPr>
          <a:lstStyle/>
          <a:p>
            <a:pPr algn="just"/>
            <a:r>
              <a:rPr lang="es-MX" sz="2000" b="1" dirty="0">
                <a:solidFill>
                  <a:schemeClr val="tx1">
                    <a:lumMod val="75000"/>
                    <a:lumOff val="25000"/>
                  </a:schemeClr>
                </a:solidFill>
                <a:latin typeface="Century Gothic" panose="020B0502020202020204" pitchFamily="34" charset="0"/>
                <a:ea typeface="Times New Roman" pitchFamily="18" charset="0"/>
                <a:cs typeface="Arial" pitchFamily="34" charset="0"/>
              </a:rPr>
              <a:t>EL 26  de marzo de 2019 </a:t>
            </a:r>
            <a:r>
              <a:rPr lang="es-MX" sz="2000" dirty="0">
                <a:solidFill>
                  <a:schemeClr val="tx1">
                    <a:lumMod val="75000"/>
                    <a:lumOff val="25000"/>
                  </a:schemeClr>
                </a:solidFill>
                <a:latin typeface="Century Gothic" panose="020B0502020202020204" pitchFamily="34" charset="0"/>
                <a:ea typeface="Times New Roman" pitchFamily="18" charset="0"/>
                <a:cs typeface="Arial" pitchFamily="34" charset="0"/>
              </a:rPr>
              <a:t>se efectúa la primera sesión de trabajo e instalación del Comité para la administración 2018-2021 y durante la segunda sesión el 13 de junio se aprueba la reestructuración del organigrama del Comité de Igualdad Laboral y No Discriminación</a:t>
            </a:r>
            <a:r>
              <a:rPr lang="es-MX" sz="2000" dirty="0">
                <a:solidFill>
                  <a:srgbClr val="111111"/>
                </a:solidFill>
                <a:latin typeface="Century Gothic" panose="020B0502020202020204" pitchFamily="34" charset="0"/>
                <a:ea typeface="Times New Roman" pitchFamily="18" charset="0"/>
                <a:cs typeface="Arial" pitchFamily="34" charset="0"/>
              </a:rPr>
              <a:t>.</a:t>
            </a:r>
            <a:endParaRPr lang="es-MX" sz="2000" dirty="0">
              <a:latin typeface="Century Gothic" panose="020B0502020202020204" pitchFamily="34" charset="0"/>
            </a:endParaRPr>
          </a:p>
        </p:txBody>
      </p:sp>
    </p:spTree>
    <p:extLst>
      <p:ext uri="{BB962C8B-B14F-4D97-AF65-F5344CB8AC3E}">
        <p14:creationId xmlns:p14="http://schemas.microsoft.com/office/powerpoint/2010/main" val="1428188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Line 10"/>
          <p:cNvSpPr>
            <a:spLocks noChangeShapeType="1"/>
          </p:cNvSpPr>
          <p:nvPr/>
        </p:nvSpPr>
        <p:spPr bwMode="auto">
          <a:xfrm>
            <a:off x="6254750" y="1272927"/>
            <a:ext cx="5937250"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7">
            <a:extLst>
              <a:ext uri="{FF2B5EF4-FFF2-40B4-BE49-F238E27FC236}">
                <a16:creationId xmlns="" xmlns:a16="http://schemas.microsoft.com/office/drawing/2014/main" id="{C31483A4-C845-4FE9-A8BB-CB171CDE8E9B}"/>
              </a:ext>
            </a:extLst>
          </p:cNvPr>
          <p:cNvSpPr>
            <a:spLocks noChangeArrowheads="1"/>
          </p:cNvSpPr>
          <p:nvPr/>
        </p:nvSpPr>
        <p:spPr bwMode="auto">
          <a:xfrm>
            <a:off x="5055248" y="195709"/>
            <a:ext cx="68640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r>
              <a:rPr lang="es-MX" altLang="es-MX" sz="3500" b="1" dirty="0">
                <a:solidFill>
                  <a:schemeClr val="tx1">
                    <a:lumMod val="75000"/>
                    <a:lumOff val="25000"/>
                  </a:schemeClr>
                </a:solidFill>
                <a:latin typeface="Century Gothic" panose="020B0502020202020204" pitchFamily="34" charset="0"/>
              </a:rPr>
              <a:t>2.</a:t>
            </a:r>
            <a:r>
              <a:rPr lang="es-MX" altLang="es-MX" sz="3500" b="1" dirty="0">
                <a:solidFill>
                  <a:srgbClr val="7F1812"/>
                </a:solidFill>
                <a:latin typeface="Century Gothic" panose="020B0502020202020204" pitchFamily="34" charset="0"/>
              </a:rPr>
              <a:t> Comité de Igualdad Laboral y No Discriminación</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7" name="Rectángulo 76">
            <a:extLst>
              <a:ext uri="{FF2B5EF4-FFF2-40B4-BE49-F238E27FC236}">
                <a16:creationId xmlns="" xmlns:a16="http://schemas.microsoft.com/office/drawing/2014/main" id="{8ED9DC2A-D453-4ADF-8236-EA952CA6E99F}"/>
              </a:ext>
            </a:extLst>
          </p:cNvPr>
          <p:cNvSpPr/>
          <p:nvPr/>
        </p:nvSpPr>
        <p:spPr>
          <a:xfrm>
            <a:off x="952500" y="6016913"/>
            <a:ext cx="10871200" cy="769441"/>
          </a:xfrm>
          <a:prstGeom prst="rect">
            <a:avLst/>
          </a:prstGeom>
        </p:spPr>
        <p:txBody>
          <a:bodyPr wrap="square">
            <a:spAutoFit/>
          </a:bodyPr>
          <a:lstStyle/>
          <a:p>
            <a:pPr algn="just"/>
            <a:r>
              <a:rPr lang="es-MX" sz="1600" dirty="0">
                <a:solidFill>
                  <a:schemeClr val="tx1">
                    <a:lumMod val="75000"/>
                    <a:lumOff val="25000"/>
                  </a:schemeClr>
                </a:solidFill>
                <a:latin typeface="Century Gothic" panose="020B0502020202020204" pitchFamily="34" charset="0"/>
              </a:rPr>
              <a:t>Cada integrante tendrá derecho a voz y voto, a excepción de la </a:t>
            </a:r>
            <a:r>
              <a:rPr lang="es-MX" sz="1600" dirty="0" smtClean="0">
                <a:solidFill>
                  <a:schemeClr val="tx1">
                    <a:lumMod val="75000"/>
                    <a:lumOff val="25000"/>
                  </a:schemeClr>
                </a:solidFill>
                <a:latin typeface="Century Gothic" panose="020B0502020202020204" pitchFamily="34" charset="0"/>
              </a:rPr>
              <a:t> Comisaria ó </a:t>
            </a:r>
            <a:r>
              <a:rPr lang="es-MX" sz="1600" dirty="0">
                <a:solidFill>
                  <a:schemeClr val="tx1">
                    <a:lumMod val="75000"/>
                    <a:lumOff val="25000"/>
                  </a:schemeClr>
                </a:solidFill>
                <a:latin typeface="Century Gothic" panose="020B0502020202020204" pitchFamily="34" charset="0"/>
              </a:rPr>
              <a:t>el Comisario quien sólo tendrá voz.</a:t>
            </a:r>
          </a:p>
          <a:p>
            <a:pPr algn="just"/>
            <a:endParaRPr lang="es-MX" sz="1100" dirty="0">
              <a:solidFill>
                <a:schemeClr val="tx1">
                  <a:lumMod val="75000"/>
                  <a:lumOff val="25000"/>
                </a:schemeClr>
              </a:solidFill>
              <a:latin typeface="Century Gothic" panose="020B0502020202020204" pitchFamily="34" charset="0"/>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389" y="1307545"/>
            <a:ext cx="8372211" cy="4709368"/>
          </a:xfrm>
          <a:prstGeom prst="rect">
            <a:avLst/>
          </a:prstGeom>
        </p:spPr>
      </p:pic>
    </p:spTree>
    <p:extLst>
      <p:ext uri="{BB962C8B-B14F-4D97-AF65-F5344CB8AC3E}">
        <p14:creationId xmlns:p14="http://schemas.microsoft.com/office/powerpoint/2010/main" val="183310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C31483A4-C845-4FE9-A8BB-CB171CDE8E9B}"/>
              </a:ext>
            </a:extLst>
          </p:cNvPr>
          <p:cNvSpPr>
            <a:spLocks noChangeArrowheads="1"/>
          </p:cNvSpPr>
          <p:nvPr/>
        </p:nvSpPr>
        <p:spPr bwMode="auto">
          <a:xfrm>
            <a:off x="6519986" y="1937002"/>
            <a:ext cx="5421701"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s-MX" altLang="es-MX" sz="3600" b="1" dirty="0">
                <a:solidFill>
                  <a:srgbClr val="7F1812"/>
                </a:solidFill>
                <a:latin typeface="Century Gothic" panose="020B0502020202020204" pitchFamily="34" charset="0"/>
              </a:rPr>
              <a:t>Nombramiento </a:t>
            </a:r>
            <a:r>
              <a:rPr lang="es-MX" altLang="es-MX" sz="3600" b="1" dirty="0">
                <a:solidFill>
                  <a:schemeClr val="tx1">
                    <a:lumMod val="75000"/>
                    <a:lumOff val="25000"/>
                  </a:schemeClr>
                </a:solidFill>
                <a:latin typeface="Century Gothic" panose="020B0502020202020204" pitchFamily="34" charset="0"/>
              </a:rPr>
              <a:t>del Secretario de Administración </a:t>
            </a:r>
            <a:endParaRPr kumimoji="0" lang="es-MX" altLang="es-MX" b="0" i="0" u="none" strike="noStrike" cap="none" normalizeH="0" baseline="0" dirty="0">
              <a:ln>
                <a:noFill/>
              </a:ln>
              <a:solidFill>
                <a:schemeClr val="tx1">
                  <a:lumMod val="75000"/>
                  <a:lumOff val="25000"/>
                </a:schemeClr>
              </a:solidFill>
              <a:effectLst/>
            </a:endParaRPr>
          </a:p>
        </p:txBody>
      </p:sp>
      <p:sp>
        <p:nvSpPr>
          <p:cNvPr id="28" name="28 Rectángulo">
            <a:extLst>
              <a:ext uri="{FF2B5EF4-FFF2-40B4-BE49-F238E27FC236}">
                <a16:creationId xmlns="" xmlns:a16="http://schemas.microsoft.com/office/drawing/2014/main" id="{91B93E6C-F2F6-4801-93E9-CBEF79520BBC}"/>
              </a:ext>
            </a:extLst>
          </p:cNvPr>
          <p:cNvSpPr/>
          <p:nvPr/>
        </p:nvSpPr>
        <p:spPr>
          <a:xfrm>
            <a:off x="833140" y="3552829"/>
            <a:ext cx="1823487" cy="109957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400" kern="1200" dirty="0">
                <a:latin typeface="Century Gothic" panose="020B0502020202020204" pitchFamily="34" charset="0"/>
              </a:rPr>
              <a:t>Vocal</a:t>
            </a:r>
          </a:p>
          <a:p>
            <a:pPr lvl="0" algn="ctr" defTabSz="488950">
              <a:lnSpc>
                <a:spcPct val="90000"/>
              </a:lnSpc>
              <a:spcBef>
                <a:spcPct val="0"/>
              </a:spcBef>
              <a:spcAft>
                <a:spcPct val="35000"/>
              </a:spcAft>
            </a:pPr>
            <a:r>
              <a:rPr lang="es-MX" sz="1400" kern="1200" dirty="0">
                <a:latin typeface="Century Gothic" panose="020B0502020202020204" pitchFamily="34" charset="0"/>
              </a:rPr>
              <a:t> Presidenta/e CDHIG</a:t>
            </a:r>
            <a:r>
              <a:rPr lang="es-MX" sz="1400" kern="1200" baseline="30000" dirty="0">
                <a:latin typeface="Century Gothic" panose="020B0502020202020204" pitchFamily="34" charset="0"/>
              </a:rPr>
              <a:t>1</a:t>
            </a:r>
            <a:r>
              <a:rPr lang="es-MX" sz="1400" kern="1200" dirty="0">
                <a:latin typeface="Century Gothic" panose="020B0502020202020204" pitchFamily="34" charset="0"/>
              </a:rPr>
              <a:t> </a:t>
            </a:r>
          </a:p>
          <a:p>
            <a:pPr lvl="0" algn="ctr" defTabSz="488950">
              <a:lnSpc>
                <a:spcPct val="90000"/>
              </a:lnSpc>
              <a:spcBef>
                <a:spcPct val="0"/>
              </a:spcBef>
              <a:spcAft>
                <a:spcPct val="35000"/>
              </a:spcAft>
            </a:pPr>
            <a:r>
              <a:rPr lang="es-MX" sz="1400" kern="1200" dirty="0">
                <a:latin typeface="Century Gothic" panose="020B0502020202020204" pitchFamily="34" charset="0"/>
              </a:rPr>
              <a:t>del Cabildo</a:t>
            </a:r>
            <a:endParaRPr lang="es-MX" sz="1100" kern="1200" dirty="0">
              <a:latin typeface="Century Gothic" panose="020B0502020202020204" pitchFamily="34" charset="0"/>
            </a:endParaRPr>
          </a:p>
        </p:txBody>
      </p:sp>
      <p:pic>
        <p:nvPicPr>
          <p:cNvPr id="42" name="1 Imagen">
            <a:extLst>
              <a:ext uri="{FF2B5EF4-FFF2-40B4-BE49-F238E27FC236}">
                <a16:creationId xmlns="" xmlns:a16="http://schemas.microsoft.com/office/drawing/2014/main" id="{2779899C-7A24-4BD7-8D2D-3E44634F781C}"/>
              </a:ext>
            </a:extLst>
          </p:cNvPr>
          <p:cNvPicPr>
            <a:picLocks noChangeAspect="1"/>
          </p:cNvPicPr>
          <p:nvPr/>
        </p:nvPicPr>
        <p:blipFill rotWithShape="1">
          <a:blip r:embed="rId3">
            <a:extLst>
              <a:ext uri="{28A0092B-C50C-407E-A947-70E740481C1C}">
                <a14:useLocalDpi xmlns:a14="http://schemas.microsoft.com/office/drawing/2010/main" val="0"/>
              </a:ext>
            </a:extLst>
          </a:blip>
          <a:srcRect l="10606" t="8595" r="12424" b="17410"/>
          <a:stretch/>
        </p:blipFill>
        <p:spPr>
          <a:xfrm>
            <a:off x="960291" y="213909"/>
            <a:ext cx="5213157" cy="6485661"/>
          </a:xfrm>
          <a:prstGeom prst="rect">
            <a:avLst/>
          </a:prstGeom>
        </p:spPr>
      </p:pic>
    </p:spTree>
    <p:extLst>
      <p:ext uri="{BB962C8B-B14F-4D97-AF65-F5344CB8AC3E}">
        <p14:creationId xmlns:p14="http://schemas.microsoft.com/office/powerpoint/2010/main" val="359010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28 Rectángulo">
            <a:extLst>
              <a:ext uri="{FF2B5EF4-FFF2-40B4-BE49-F238E27FC236}">
                <a16:creationId xmlns="" xmlns:a16="http://schemas.microsoft.com/office/drawing/2014/main" id="{91B93E6C-F2F6-4801-93E9-CBEF79520BBC}"/>
              </a:ext>
            </a:extLst>
          </p:cNvPr>
          <p:cNvSpPr/>
          <p:nvPr/>
        </p:nvSpPr>
        <p:spPr>
          <a:xfrm>
            <a:off x="833140" y="3552829"/>
            <a:ext cx="1823487" cy="109957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400" kern="1200" dirty="0">
                <a:latin typeface="Century Gothic" panose="020B0502020202020204" pitchFamily="34" charset="0"/>
              </a:rPr>
              <a:t>Vocal</a:t>
            </a:r>
          </a:p>
          <a:p>
            <a:pPr lvl="0" algn="ctr" defTabSz="488950">
              <a:lnSpc>
                <a:spcPct val="90000"/>
              </a:lnSpc>
              <a:spcBef>
                <a:spcPct val="0"/>
              </a:spcBef>
              <a:spcAft>
                <a:spcPct val="35000"/>
              </a:spcAft>
            </a:pPr>
            <a:r>
              <a:rPr lang="es-MX" sz="1400" kern="1200" dirty="0">
                <a:latin typeface="Century Gothic" panose="020B0502020202020204" pitchFamily="34" charset="0"/>
              </a:rPr>
              <a:t> Presidenta/e CDHIG</a:t>
            </a:r>
            <a:r>
              <a:rPr lang="es-MX" sz="1400" kern="1200" baseline="30000" dirty="0">
                <a:latin typeface="Century Gothic" panose="020B0502020202020204" pitchFamily="34" charset="0"/>
              </a:rPr>
              <a:t>1</a:t>
            </a:r>
            <a:r>
              <a:rPr lang="es-MX" sz="1400" kern="1200" dirty="0">
                <a:latin typeface="Century Gothic" panose="020B0502020202020204" pitchFamily="34" charset="0"/>
              </a:rPr>
              <a:t> </a:t>
            </a:r>
          </a:p>
          <a:p>
            <a:pPr lvl="0" algn="ctr" defTabSz="488950">
              <a:lnSpc>
                <a:spcPct val="90000"/>
              </a:lnSpc>
              <a:spcBef>
                <a:spcPct val="0"/>
              </a:spcBef>
              <a:spcAft>
                <a:spcPct val="35000"/>
              </a:spcAft>
            </a:pPr>
            <a:r>
              <a:rPr lang="es-MX" sz="1400" kern="1200" dirty="0">
                <a:latin typeface="Century Gothic" panose="020B0502020202020204" pitchFamily="34" charset="0"/>
              </a:rPr>
              <a:t>del Cabildo</a:t>
            </a:r>
            <a:endParaRPr lang="es-MX" sz="1100" kern="1200" dirty="0">
              <a:latin typeface="Century Gothic" panose="020B0502020202020204" pitchFamily="34" charset="0"/>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40" y="317835"/>
            <a:ext cx="4553727" cy="5893059"/>
          </a:xfrm>
          <a:prstGeom prst="rect">
            <a:avLst/>
          </a:prstGeom>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0987" y="357696"/>
            <a:ext cx="4517313" cy="5845933"/>
          </a:xfrm>
          <a:prstGeom prst="rect">
            <a:avLst/>
          </a:prstGeom>
          <a:effectLst>
            <a:outerShdw blurRad="50800" dist="38100" dir="2700000" algn="tl" rotWithShape="0">
              <a:prstClr val="black">
                <a:alpha val="40000"/>
              </a:prstClr>
            </a:outerShdw>
          </a:effectLst>
        </p:spPr>
      </p:pic>
      <p:sp>
        <p:nvSpPr>
          <p:cNvPr id="7" name="Rectangle 7">
            <a:extLst>
              <a:ext uri="{FF2B5EF4-FFF2-40B4-BE49-F238E27FC236}">
                <a16:creationId xmlns="" xmlns:a16="http://schemas.microsoft.com/office/drawing/2014/main" id="{C31483A4-C845-4FE9-A8BB-CB171CDE8E9B}"/>
              </a:ext>
            </a:extLst>
          </p:cNvPr>
          <p:cNvSpPr>
            <a:spLocks noChangeArrowheads="1"/>
          </p:cNvSpPr>
          <p:nvPr/>
        </p:nvSpPr>
        <p:spPr bwMode="auto">
          <a:xfrm>
            <a:off x="0" y="6200675"/>
            <a:ext cx="12191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s-MX" altLang="es-MX" sz="2400" b="1" dirty="0" smtClean="0">
                <a:solidFill>
                  <a:srgbClr val="7F1812"/>
                </a:solidFill>
                <a:latin typeface="Century Gothic" panose="020B0502020202020204" pitchFamily="34" charset="0"/>
              </a:rPr>
              <a:t>Carta Compromiso de la Política Titulares SECAD</a:t>
            </a:r>
            <a:endParaRPr kumimoji="0" lang="es-MX" altLang="es-MX" sz="1200" b="0" i="0" u="none" strike="noStrike" cap="none" normalizeH="0" baseline="0" dirty="0">
              <a:ln>
                <a:noFill/>
              </a:ln>
              <a:solidFill>
                <a:schemeClr val="tx1">
                  <a:lumMod val="75000"/>
                  <a:lumOff val="25000"/>
                </a:schemeClr>
              </a:solidFill>
              <a:effectLst/>
            </a:endParaRPr>
          </a:p>
        </p:txBody>
      </p:sp>
    </p:spTree>
    <p:extLst>
      <p:ext uri="{BB962C8B-B14F-4D97-AF65-F5344CB8AC3E}">
        <p14:creationId xmlns:p14="http://schemas.microsoft.com/office/powerpoint/2010/main" val="2426123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6"/>
          <p:cNvSpPr>
            <a:spLocks noChangeArrowheads="1"/>
          </p:cNvSpPr>
          <p:nvPr/>
        </p:nvSpPr>
        <p:spPr bwMode="auto">
          <a:xfrm>
            <a:off x="4700338" y="279400"/>
            <a:ext cx="7363326"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3500" b="1" dirty="0">
                <a:solidFill>
                  <a:schemeClr val="tx1">
                    <a:lumMod val="75000"/>
                    <a:lumOff val="25000"/>
                  </a:schemeClr>
                </a:solidFill>
                <a:latin typeface="Century Gothic" panose="020B0502020202020204" pitchFamily="34" charset="0"/>
              </a:rPr>
              <a:t>3. </a:t>
            </a:r>
            <a:r>
              <a:rPr lang="es-MX" altLang="es-MX" sz="3500" b="1" dirty="0">
                <a:solidFill>
                  <a:srgbClr val="7F1812"/>
                </a:solidFill>
                <a:latin typeface="Century Gothic" panose="020B0502020202020204" pitchFamily="34" charset="0"/>
              </a:rPr>
              <a:t>Política de Igualdad Laboral y No Discriminación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3500" b="1" i="0" u="none" strike="noStrike" kern="1200" cap="none" spc="0" normalizeH="0" baseline="0" noProof="0" dirty="0">
                <a:ln>
                  <a:noFill/>
                </a:ln>
                <a:solidFill>
                  <a:srgbClr val="7F1812"/>
                </a:solidFill>
                <a:effectLst/>
                <a:uLnTx/>
                <a:uFillTx/>
                <a:latin typeface="Century Gothic" panose="020B0502020202020204" pitchFamily="34" charset="0"/>
                <a:ea typeface="+mn-ea"/>
                <a:cs typeface="+mn-cs"/>
              </a:rPr>
              <a:t> </a:t>
            </a:r>
            <a:endPar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Line 10"/>
          <p:cNvSpPr>
            <a:spLocks noChangeShapeType="1"/>
          </p:cNvSpPr>
          <p:nvPr/>
        </p:nvSpPr>
        <p:spPr bwMode="auto">
          <a:xfrm>
            <a:off x="6254750" y="1272927"/>
            <a:ext cx="5937250"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3 Imagen">
            <a:extLst>
              <a:ext uri="{FF2B5EF4-FFF2-40B4-BE49-F238E27FC236}">
                <a16:creationId xmlns="" xmlns:a16="http://schemas.microsoft.com/office/drawing/2014/main" id="{D4C8BD5D-B443-4D70-B628-F2A59ADE0D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00" t="1807" r="27250" b="80681"/>
          <a:stretch/>
        </p:blipFill>
        <p:spPr>
          <a:xfrm>
            <a:off x="2270759" y="731520"/>
            <a:ext cx="3779521" cy="1844040"/>
          </a:xfrm>
          <a:prstGeom prst="rect">
            <a:avLst/>
          </a:prstGeom>
        </p:spPr>
      </p:pic>
      <p:sp>
        <p:nvSpPr>
          <p:cNvPr id="11" name="Rectángulo 10">
            <a:extLst>
              <a:ext uri="{FF2B5EF4-FFF2-40B4-BE49-F238E27FC236}">
                <a16:creationId xmlns="" xmlns:a16="http://schemas.microsoft.com/office/drawing/2014/main" id="{BE7E6E4C-9359-4F09-AF0C-0CC1D31CC4BB}"/>
              </a:ext>
            </a:extLst>
          </p:cNvPr>
          <p:cNvSpPr/>
          <p:nvPr/>
        </p:nvSpPr>
        <p:spPr>
          <a:xfrm>
            <a:off x="8293768" y="3002224"/>
            <a:ext cx="3593432" cy="1200329"/>
          </a:xfrm>
          <a:prstGeom prst="rect">
            <a:avLst/>
          </a:prstGeom>
        </p:spPr>
        <p:txBody>
          <a:bodyPr wrap="square">
            <a:spAutoFit/>
          </a:bodyPr>
          <a:lstStyle/>
          <a:p>
            <a:pPr algn="just"/>
            <a:r>
              <a:rPr lang="es-MX" dirty="0">
                <a:solidFill>
                  <a:schemeClr val="tx1">
                    <a:lumMod val="75000"/>
                    <a:lumOff val="25000"/>
                  </a:schemeClr>
                </a:solidFill>
                <a:latin typeface="Century Gothic" panose="020B0502020202020204" pitchFamily="34" charset="0"/>
              </a:rPr>
              <a:t>Misma que fue colocada en la </a:t>
            </a:r>
            <a:r>
              <a:rPr lang="es-MX" b="1" dirty="0">
                <a:solidFill>
                  <a:schemeClr val="tx1">
                    <a:lumMod val="75000"/>
                    <a:lumOff val="25000"/>
                  </a:schemeClr>
                </a:solidFill>
                <a:latin typeface="Century Gothic" panose="020B0502020202020204" pitchFamily="34" charset="0"/>
              </a:rPr>
              <a:t>planta baja, arriba de los relojes biométricos </a:t>
            </a:r>
            <a:r>
              <a:rPr lang="es-MX" dirty="0">
                <a:solidFill>
                  <a:schemeClr val="tx1">
                    <a:lumMod val="75000"/>
                    <a:lumOff val="25000"/>
                  </a:schemeClr>
                </a:solidFill>
                <a:latin typeface="Century Gothic" panose="020B0502020202020204" pitchFamily="34" charset="0"/>
              </a:rPr>
              <a:t>del  edificio de SECAD.</a:t>
            </a:r>
          </a:p>
        </p:txBody>
      </p:sp>
      <p:sp>
        <p:nvSpPr>
          <p:cNvPr id="7" name="Rectángulo 10">
            <a:extLst>
              <a:ext uri="{FF2B5EF4-FFF2-40B4-BE49-F238E27FC236}">
                <a16:creationId xmlns="" xmlns:a16="http://schemas.microsoft.com/office/drawing/2014/main" id="{BE7E6E4C-9359-4F09-AF0C-0CC1D31CC4BB}"/>
              </a:ext>
            </a:extLst>
          </p:cNvPr>
          <p:cNvSpPr/>
          <p:nvPr/>
        </p:nvSpPr>
        <p:spPr>
          <a:xfrm>
            <a:off x="259080" y="2339041"/>
            <a:ext cx="7802880" cy="4401205"/>
          </a:xfrm>
          <a:prstGeom prst="rect">
            <a:avLst/>
          </a:prstGeom>
        </p:spPr>
        <p:txBody>
          <a:bodyPr wrap="square">
            <a:spAutoFit/>
          </a:bodyPr>
          <a:lstStyle/>
          <a:p>
            <a:pPr algn="just"/>
            <a:r>
              <a:rPr lang="es-MX" sz="1400" dirty="0" smtClean="0">
                <a:solidFill>
                  <a:schemeClr val="tx1">
                    <a:lumMod val="75000"/>
                    <a:lumOff val="25000"/>
                  </a:schemeClr>
                </a:solidFill>
                <a:latin typeface="Century Gothic" panose="020B0502020202020204" pitchFamily="34" charset="0"/>
              </a:rPr>
              <a:t>El Honorable Ayuntamiento del Municipio de Puebla está </a:t>
            </a:r>
            <a:r>
              <a:rPr lang="es-MX" b="1" dirty="0" smtClean="0">
                <a:solidFill>
                  <a:srgbClr val="921212"/>
                </a:solidFill>
                <a:latin typeface="Century Gothic" panose="020B0502020202020204" pitchFamily="34" charset="0"/>
              </a:rPr>
              <a:t>comprometido</a:t>
            </a:r>
            <a:r>
              <a:rPr lang="es-MX" b="1" dirty="0" smtClean="0">
                <a:solidFill>
                  <a:schemeClr val="tx1">
                    <a:lumMod val="75000"/>
                    <a:lumOff val="25000"/>
                  </a:schemeClr>
                </a:solidFill>
                <a:latin typeface="Century Gothic" panose="020B0502020202020204" pitchFamily="34" charset="0"/>
              </a:rPr>
              <a:t> </a:t>
            </a:r>
            <a:r>
              <a:rPr lang="es-MX" sz="1400" b="1" dirty="0" smtClean="0">
                <a:solidFill>
                  <a:schemeClr val="tx1">
                    <a:lumMod val="75000"/>
                    <a:lumOff val="25000"/>
                  </a:schemeClr>
                </a:solidFill>
                <a:latin typeface="Century Gothic" panose="020B0502020202020204" pitchFamily="34" charset="0"/>
              </a:rPr>
              <a:t>con el logro de </a:t>
            </a:r>
            <a:r>
              <a:rPr lang="es-MX" b="1" dirty="0" smtClean="0">
                <a:solidFill>
                  <a:srgbClr val="921212"/>
                </a:solidFill>
                <a:latin typeface="Century Gothic" panose="020B0502020202020204" pitchFamily="34" charset="0"/>
              </a:rPr>
              <a:t>la Igualdad y No Discriminación</a:t>
            </a:r>
            <a:r>
              <a:rPr lang="es-MX" b="1" dirty="0" smtClean="0">
                <a:solidFill>
                  <a:schemeClr val="tx1">
                    <a:lumMod val="75000"/>
                    <a:lumOff val="25000"/>
                  </a:schemeClr>
                </a:solidFill>
                <a:latin typeface="Century Gothic" panose="020B0502020202020204" pitchFamily="34" charset="0"/>
              </a:rPr>
              <a:t> </a:t>
            </a:r>
            <a:r>
              <a:rPr lang="es-MX" sz="1400" b="1" dirty="0" smtClean="0">
                <a:solidFill>
                  <a:schemeClr val="tx1">
                    <a:lumMod val="75000"/>
                    <a:lumOff val="25000"/>
                  </a:schemeClr>
                </a:solidFill>
                <a:latin typeface="Century Gothic" panose="020B0502020202020204" pitchFamily="34" charset="0"/>
              </a:rPr>
              <a:t>entre quienes laboran en sus dependencias y entidades</a:t>
            </a:r>
            <a:r>
              <a:rPr lang="es-MX" sz="1400" dirty="0" smtClean="0">
                <a:solidFill>
                  <a:schemeClr val="tx1">
                    <a:lumMod val="75000"/>
                    <a:lumOff val="25000"/>
                  </a:schemeClr>
                </a:solidFill>
                <a:latin typeface="Century Gothic" panose="020B0502020202020204" pitchFamily="34" charset="0"/>
              </a:rPr>
              <a:t>, por lo que </a:t>
            </a:r>
            <a:r>
              <a:rPr lang="es-MX" b="1" dirty="0" smtClean="0">
                <a:solidFill>
                  <a:srgbClr val="921212"/>
                </a:solidFill>
                <a:latin typeface="Century Gothic" panose="020B0502020202020204" pitchFamily="34" charset="0"/>
              </a:rPr>
              <a:t>prohíbe</a:t>
            </a:r>
            <a:r>
              <a:rPr lang="es-MX" b="1" dirty="0" smtClean="0">
                <a:solidFill>
                  <a:schemeClr val="tx1">
                    <a:lumMod val="75000"/>
                    <a:lumOff val="25000"/>
                  </a:schemeClr>
                </a:solidFill>
                <a:latin typeface="Century Gothic" panose="020B0502020202020204" pitchFamily="34" charset="0"/>
              </a:rPr>
              <a:t> </a:t>
            </a:r>
            <a:r>
              <a:rPr lang="es-MX" sz="1400" b="1" dirty="0" smtClean="0">
                <a:solidFill>
                  <a:schemeClr val="tx1">
                    <a:lumMod val="75000"/>
                    <a:lumOff val="25000"/>
                  </a:schemeClr>
                </a:solidFill>
                <a:latin typeface="Century Gothic" panose="020B0502020202020204" pitchFamily="34" charset="0"/>
              </a:rPr>
              <a:t>cualquier tipo de acción, omisión o práctica que implique o genere maltrato, violencia y/o segregación</a:t>
            </a:r>
            <a:r>
              <a:rPr lang="es-MX" sz="1400" dirty="0" smtClean="0">
                <a:solidFill>
                  <a:schemeClr val="tx1">
                    <a:lumMod val="75000"/>
                    <a:lumOff val="25000"/>
                  </a:schemeClr>
                </a:solidFill>
                <a:latin typeface="Century Gothic" panose="020B0502020202020204" pitchFamily="34" charset="0"/>
              </a:rPr>
              <a:t> de las autoridades municipales y entre el personal; así como </a:t>
            </a:r>
            <a:r>
              <a:rPr lang="es-MX" b="1" dirty="0" smtClean="0">
                <a:solidFill>
                  <a:srgbClr val="921212"/>
                </a:solidFill>
                <a:latin typeface="Century Gothic" panose="020B0502020202020204" pitchFamily="34" charset="0"/>
              </a:rPr>
              <a:t>cualquier forma de discriminación </a:t>
            </a:r>
            <a:r>
              <a:rPr lang="es-MX" sz="1400" dirty="0" smtClean="0">
                <a:solidFill>
                  <a:schemeClr val="tx1">
                    <a:lumMod val="75000"/>
                    <a:lumOff val="25000"/>
                  </a:schemeClr>
                </a:solidFill>
                <a:latin typeface="Century Gothic" panose="020B0502020202020204" pitchFamily="34" charset="0"/>
              </a:rPr>
              <a:t>con base en uno o más de los siguientes motivos: el origen étnico o nacional, el color de piel, la cultura, el sexo, el género, la edad, las discapacidades, la condición social, económica, de salud o jurídica, la religión, la apariencia física, las características genéticas, la situación migratoria, el embarazo, la lengua, las opiniones, las preferencias sexuales, la identidad o filiación política, el estado civil, la situación familiar, las responsabilidades familiares, el idioma, los antecedentes penales o cualquier otro motivo.</a:t>
            </a:r>
          </a:p>
          <a:p>
            <a:pPr algn="just"/>
            <a:r>
              <a:rPr lang="es-MX" sz="1400" b="1" dirty="0" smtClean="0">
                <a:solidFill>
                  <a:schemeClr val="tx1">
                    <a:lumMod val="75000"/>
                    <a:lumOff val="25000"/>
                  </a:schemeClr>
                </a:solidFill>
                <a:latin typeface="Century Gothic" panose="020B0502020202020204" pitchFamily="34" charset="0"/>
              </a:rPr>
              <a:t>Esta política es de </a:t>
            </a:r>
            <a:r>
              <a:rPr lang="es-MX" b="1" dirty="0" smtClean="0">
                <a:solidFill>
                  <a:srgbClr val="921212"/>
                </a:solidFill>
                <a:latin typeface="Century Gothic" panose="020B0502020202020204" pitchFamily="34" charset="0"/>
              </a:rPr>
              <a:t>observancia general y </a:t>
            </a:r>
            <a:r>
              <a:rPr lang="es-MX" b="1" u="sng" dirty="0" smtClean="0">
                <a:solidFill>
                  <a:srgbClr val="921212"/>
                </a:solidFill>
                <a:latin typeface="Century Gothic" panose="020B0502020202020204" pitchFamily="34" charset="0"/>
              </a:rPr>
              <a:t>obligatoria</a:t>
            </a:r>
            <a:r>
              <a:rPr lang="es-MX" b="1" dirty="0" smtClean="0">
                <a:solidFill>
                  <a:srgbClr val="921212"/>
                </a:solidFill>
                <a:latin typeface="Century Gothic" panose="020B0502020202020204" pitchFamily="34" charset="0"/>
              </a:rPr>
              <a:t> </a:t>
            </a:r>
            <a:r>
              <a:rPr lang="es-MX" sz="1400" b="1" dirty="0" smtClean="0">
                <a:solidFill>
                  <a:schemeClr val="tx1">
                    <a:lumMod val="75000"/>
                    <a:lumOff val="25000"/>
                  </a:schemeClr>
                </a:solidFill>
                <a:latin typeface="Century Gothic" panose="020B0502020202020204" pitchFamily="34" charset="0"/>
              </a:rPr>
              <a:t>para todas y todos los trabajadores al servicio del Honorable Ayuntamiento, </a:t>
            </a:r>
            <a:r>
              <a:rPr lang="es-MX" sz="1400" dirty="0" smtClean="0">
                <a:solidFill>
                  <a:schemeClr val="tx1">
                    <a:lumMod val="75000"/>
                    <a:lumOff val="25000"/>
                  </a:schemeClr>
                </a:solidFill>
                <a:latin typeface="Century Gothic" panose="020B0502020202020204" pitchFamily="34" charset="0"/>
              </a:rPr>
              <a:t>ya sean trabajadores de base, temporales o por contrato, o de confianza, siendo el </a:t>
            </a:r>
            <a:r>
              <a:rPr lang="es-MX" b="1" dirty="0" smtClean="0">
                <a:solidFill>
                  <a:srgbClr val="921212"/>
                </a:solidFill>
                <a:latin typeface="Century Gothic" panose="020B0502020202020204" pitchFamily="34" charset="0"/>
              </a:rPr>
              <a:t>Comité de Igualdad Laboral y No Discriminación</a:t>
            </a:r>
            <a:r>
              <a:rPr lang="es-MX" sz="1400" b="1" dirty="0" smtClean="0">
                <a:solidFill>
                  <a:schemeClr val="tx1">
                    <a:lumMod val="75000"/>
                    <a:lumOff val="25000"/>
                  </a:schemeClr>
                </a:solidFill>
                <a:latin typeface="Century Gothic" panose="020B0502020202020204" pitchFamily="34" charset="0"/>
              </a:rPr>
              <a:t> el responsable de su implementación y evaluación</a:t>
            </a:r>
            <a:r>
              <a:rPr lang="es-MX" sz="1400" dirty="0" smtClean="0">
                <a:solidFill>
                  <a:schemeClr val="tx1">
                    <a:lumMod val="75000"/>
                    <a:lumOff val="25000"/>
                  </a:schemeClr>
                </a:solidFill>
                <a:latin typeface="Century Gothic" panose="020B0502020202020204" pitchFamily="34" charset="0"/>
              </a:rPr>
              <a:t>, teniendo como corresponsables a las y los titulares de cada una de las dependencias y entidades.</a:t>
            </a:r>
            <a:endParaRPr lang="es-MX" sz="14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1418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6"/>
          <p:cNvSpPr>
            <a:spLocks noChangeArrowheads="1"/>
          </p:cNvSpPr>
          <p:nvPr/>
        </p:nvSpPr>
        <p:spPr bwMode="auto">
          <a:xfrm>
            <a:off x="4700338" y="279400"/>
            <a:ext cx="736332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defRPr/>
            </a:pPr>
            <a:r>
              <a:rPr lang="es-MX" altLang="es-MX" sz="3500" b="1" dirty="0" smtClean="0">
                <a:solidFill>
                  <a:schemeClr val="tx1">
                    <a:lumMod val="75000"/>
                    <a:lumOff val="25000"/>
                  </a:schemeClr>
                </a:solidFill>
                <a:latin typeface="Century Gothic" panose="020B0502020202020204" pitchFamily="34" charset="0"/>
              </a:rPr>
              <a:t>4. </a:t>
            </a:r>
            <a:r>
              <a:rPr lang="es-MX" altLang="es-MX" sz="3500" b="1" dirty="0" smtClean="0">
                <a:solidFill>
                  <a:srgbClr val="7F1812"/>
                </a:solidFill>
                <a:latin typeface="Century Gothic" panose="020B0502020202020204" pitchFamily="34" charset="0"/>
              </a:rPr>
              <a:t>Código de Ética armonizado</a:t>
            </a:r>
            <a:endPar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Line 10"/>
          <p:cNvSpPr>
            <a:spLocks noChangeShapeType="1"/>
          </p:cNvSpPr>
          <p:nvPr/>
        </p:nvSpPr>
        <p:spPr bwMode="auto">
          <a:xfrm>
            <a:off x="6254750" y="1272927"/>
            <a:ext cx="5937250" cy="0"/>
          </a:xfrm>
          <a:prstGeom prst="line">
            <a:avLst/>
          </a:prstGeom>
          <a:noFill/>
          <a:ln w="2540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ángulo 10">
            <a:extLst>
              <a:ext uri="{FF2B5EF4-FFF2-40B4-BE49-F238E27FC236}">
                <a16:creationId xmlns="" xmlns:a16="http://schemas.microsoft.com/office/drawing/2014/main" id="{BE7E6E4C-9359-4F09-AF0C-0CC1D31CC4BB}"/>
              </a:ext>
            </a:extLst>
          </p:cNvPr>
          <p:cNvSpPr/>
          <p:nvPr/>
        </p:nvSpPr>
        <p:spPr>
          <a:xfrm>
            <a:off x="8293768" y="3002224"/>
            <a:ext cx="3593432" cy="2215991"/>
          </a:xfrm>
          <a:prstGeom prst="rect">
            <a:avLst/>
          </a:prstGeom>
        </p:spPr>
        <p:txBody>
          <a:bodyPr wrap="square">
            <a:spAutoFit/>
          </a:bodyPr>
          <a:lstStyle/>
          <a:p>
            <a:pPr algn="just"/>
            <a:r>
              <a:rPr lang="es-MX" sz="1600" dirty="0" smtClean="0"/>
              <a:t>Código </a:t>
            </a:r>
            <a:r>
              <a:rPr lang="es-MX" sz="1600" dirty="0"/>
              <a:t>de Ética del Honorable Ayuntamiento del Municipio de Puebla </a:t>
            </a:r>
            <a:endParaRPr lang="es-MX" sz="1600" dirty="0" smtClean="0"/>
          </a:p>
          <a:p>
            <a:pPr algn="just"/>
            <a:r>
              <a:rPr lang="es-MX" sz="1600" dirty="0" smtClean="0">
                <a:solidFill>
                  <a:schemeClr val="tx1">
                    <a:lumMod val="75000"/>
                    <a:lumOff val="25000"/>
                  </a:schemeClr>
                </a:solidFill>
              </a:rPr>
              <a:t>Aprobado el 04 de septiembre de 2019 y Publicado en el Diario Oficial el 07 de Enero de 2020</a:t>
            </a:r>
          </a:p>
          <a:p>
            <a:pPr algn="just"/>
            <a:endParaRPr lang="es-MX" sz="1600" dirty="0">
              <a:solidFill>
                <a:schemeClr val="tx1">
                  <a:lumMod val="75000"/>
                  <a:lumOff val="25000"/>
                </a:schemeClr>
              </a:solidFill>
            </a:endParaRPr>
          </a:p>
          <a:p>
            <a:pPr algn="just"/>
            <a:r>
              <a:rPr lang="es-MX" sz="1400" u="sng" dirty="0">
                <a:hlinkClick r:id="rId3"/>
              </a:rPr>
              <a:t>http://</a:t>
            </a:r>
            <a:r>
              <a:rPr lang="es-MX" sz="1400" u="sng" dirty="0" smtClean="0">
                <a:hlinkClick r:id="rId3"/>
              </a:rPr>
              <a:t>gobiernoabierto.pueblacapital.gob.mx/transparencia_file/sindicatura/2019/77.fracc.01.sipot/cod.etica.ayto.puebla.pdf</a:t>
            </a:r>
            <a:endParaRPr lang="es-MX" sz="1400" dirty="0"/>
          </a:p>
        </p:txBody>
      </p:sp>
      <p:sp>
        <p:nvSpPr>
          <p:cNvPr id="7" name="Rectángulo 10">
            <a:extLst>
              <a:ext uri="{FF2B5EF4-FFF2-40B4-BE49-F238E27FC236}">
                <a16:creationId xmlns="" xmlns:a16="http://schemas.microsoft.com/office/drawing/2014/main" id="{BE7E6E4C-9359-4F09-AF0C-0CC1D31CC4BB}"/>
              </a:ext>
            </a:extLst>
          </p:cNvPr>
          <p:cNvSpPr/>
          <p:nvPr/>
        </p:nvSpPr>
        <p:spPr>
          <a:xfrm>
            <a:off x="259080" y="2110439"/>
            <a:ext cx="7802880" cy="4770537"/>
          </a:xfrm>
          <a:prstGeom prst="rect">
            <a:avLst/>
          </a:prstGeom>
        </p:spPr>
        <p:txBody>
          <a:bodyPr wrap="square">
            <a:spAutoFit/>
          </a:bodyPr>
          <a:lstStyle/>
          <a:p>
            <a:pPr algn="just"/>
            <a:r>
              <a:rPr lang="es-MX" sz="1400" dirty="0" smtClean="0">
                <a:solidFill>
                  <a:schemeClr val="tx1">
                    <a:lumMod val="75000"/>
                    <a:lumOff val="25000"/>
                  </a:schemeClr>
                </a:solidFill>
                <a:latin typeface="Century Gothic" panose="020B0502020202020204" pitchFamily="34" charset="0"/>
              </a:rPr>
              <a:t>Código de Ética armonizado con la Norma Mexicana de Igualdad Laboral y No Discriminación, integrando </a:t>
            </a:r>
            <a:r>
              <a:rPr lang="es-MX" sz="1600" b="1" dirty="0" smtClean="0">
                <a:solidFill>
                  <a:srgbClr val="5D0B0B"/>
                </a:solidFill>
                <a:latin typeface="Century Gothic" panose="020B0502020202020204" pitchFamily="34" charset="0"/>
              </a:rPr>
              <a:t>dentro </a:t>
            </a:r>
            <a:r>
              <a:rPr lang="es-MX" sz="1600" b="1" dirty="0">
                <a:solidFill>
                  <a:srgbClr val="5D0B0B"/>
                </a:solidFill>
                <a:latin typeface="Century Gothic" panose="020B0502020202020204" pitchFamily="34" charset="0"/>
              </a:rPr>
              <a:t>de su </a:t>
            </a:r>
            <a:r>
              <a:rPr lang="es-MX" sz="1600" b="1" dirty="0" smtClean="0">
                <a:solidFill>
                  <a:srgbClr val="5D0B0B"/>
                </a:solidFill>
                <a:latin typeface="Century Gothic" panose="020B0502020202020204" pitchFamily="34" charset="0"/>
              </a:rPr>
              <a:t>Capítulo IV de los Valores Institucionales, artículo 8</a:t>
            </a:r>
            <a:r>
              <a:rPr lang="es-MX" sz="1600" dirty="0" smtClean="0">
                <a:solidFill>
                  <a:schemeClr val="tx1">
                    <a:lumMod val="75000"/>
                    <a:lumOff val="25000"/>
                  </a:schemeClr>
                </a:solidFill>
                <a:latin typeface="Century Gothic" panose="020B0502020202020204" pitchFamily="34" charset="0"/>
              </a:rPr>
              <a:t>:</a:t>
            </a:r>
            <a:endParaRPr lang="es-MX" sz="1400" dirty="0" smtClean="0">
              <a:solidFill>
                <a:schemeClr val="tx1">
                  <a:lumMod val="75000"/>
                  <a:lumOff val="25000"/>
                </a:schemeClr>
              </a:solidFill>
              <a:latin typeface="Century Gothic" panose="020B0502020202020204" pitchFamily="34" charset="0"/>
            </a:endParaRPr>
          </a:p>
          <a:p>
            <a:pPr algn="just"/>
            <a:endParaRPr lang="es-MX" sz="1400" dirty="0">
              <a:solidFill>
                <a:schemeClr val="tx1">
                  <a:lumMod val="75000"/>
                  <a:lumOff val="25000"/>
                </a:schemeClr>
              </a:solidFill>
              <a:latin typeface="Century Gothic" panose="020B0502020202020204" pitchFamily="34" charset="0"/>
            </a:endParaRPr>
          </a:p>
          <a:p>
            <a:pPr algn="just"/>
            <a:r>
              <a:rPr lang="es-MX" sz="1600" b="1" dirty="0" smtClean="0">
                <a:solidFill>
                  <a:srgbClr val="5D0B0B"/>
                </a:solidFill>
                <a:latin typeface="Century Gothic" panose="020B0502020202020204" pitchFamily="34" charset="0"/>
              </a:rPr>
              <a:t>d)Igualdad de Género: </a:t>
            </a:r>
            <a:r>
              <a:rPr lang="es-MX" sz="1400" dirty="0" smtClean="0">
                <a:solidFill>
                  <a:schemeClr val="tx1">
                    <a:lumMod val="75000"/>
                    <a:lumOff val="25000"/>
                  </a:schemeClr>
                </a:solidFill>
                <a:latin typeface="Century Gothic" panose="020B0502020202020204" pitchFamily="34" charset="0"/>
              </a:rPr>
              <a:t>Garantizar que tanto mujeres como hombres accedan con las misma condiciones, posibilidades y oportunidad, los bienes y servicios públicos; a los programas y beneficios institucionales y a los </a:t>
            </a:r>
            <a:r>
              <a:rPr lang="es-MX" sz="1400" dirty="0" err="1" smtClean="0">
                <a:solidFill>
                  <a:schemeClr val="tx1">
                    <a:lumMod val="75000"/>
                    <a:lumOff val="25000"/>
                  </a:schemeClr>
                </a:solidFill>
                <a:latin typeface="Century Gothic" panose="020B0502020202020204" pitchFamily="34" charset="0"/>
              </a:rPr>
              <a:t>empledos</a:t>
            </a:r>
            <a:r>
              <a:rPr lang="es-MX" sz="1400" dirty="0" smtClean="0">
                <a:solidFill>
                  <a:schemeClr val="tx1">
                    <a:lumMod val="75000"/>
                    <a:lumOff val="25000"/>
                  </a:schemeClr>
                </a:solidFill>
                <a:latin typeface="Century Gothic" panose="020B0502020202020204" pitchFamily="34" charset="0"/>
              </a:rPr>
              <a:t>, cargos y comisiones gubernamentales.</a:t>
            </a:r>
          </a:p>
          <a:p>
            <a:pPr algn="just"/>
            <a:endParaRPr lang="es-MX" sz="1400" dirty="0">
              <a:solidFill>
                <a:schemeClr val="tx1">
                  <a:lumMod val="75000"/>
                  <a:lumOff val="25000"/>
                </a:schemeClr>
              </a:solidFill>
              <a:latin typeface="Century Gothic" panose="020B0502020202020204" pitchFamily="34" charset="0"/>
            </a:endParaRPr>
          </a:p>
          <a:p>
            <a:pPr algn="just"/>
            <a:r>
              <a:rPr lang="es-MX" sz="1600" b="1" dirty="0" smtClean="0">
                <a:solidFill>
                  <a:srgbClr val="5D0B0B"/>
                </a:solidFill>
                <a:latin typeface="Century Gothic" panose="020B0502020202020204" pitchFamily="34" charset="0"/>
              </a:rPr>
              <a:t>e)Igualdad y no discriminación: </a:t>
            </a:r>
            <a:r>
              <a:rPr lang="es-MX" sz="1400" dirty="0" smtClean="0">
                <a:solidFill>
                  <a:schemeClr val="tx1">
                    <a:lumMod val="75000"/>
                    <a:lumOff val="25000"/>
                  </a:schemeClr>
                </a:solidFill>
                <a:latin typeface="Century Gothic" panose="020B0502020202020204" pitchFamily="34" charset="0"/>
              </a:rPr>
              <a:t>Prestar sus servicios a todas las personas sin distinción, exclusión, restricción o preferencia basado en el origen étnico o nacional, el color de piel, la cultura, el sexo, el género, la apariencia física, las características genéticas, la situación migratoria, el embarazo, la lengua, las opiniones, las preferencias sexuales, la identidad o filiación política, el estado civil, la situación familiar, las responsabilidades familiares, el idioma, los antecedentes penales o en cualquier otro motivo.</a:t>
            </a:r>
          </a:p>
          <a:p>
            <a:pPr algn="just"/>
            <a:endParaRPr lang="es-MX" sz="1400" dirty="0">
              <a:solidFill>
                <a:schemeClr val="tx1">
                  <a:lumMod val="75000"/>
                  <a:lumOff val="25000"/>
                </a:schemeClr>
              </a:solidFill>
              <a:latin typeface="Century Gothic" panose="020B0502020202020204" pitchFamily="34" charset="0"/>
            </a:endParaRPr>
          </a:p>
          <a:p>
            <a:pPr algn="just"/>
            <a:r>
              <a:rPr lang="es-MX" sz="1400" b="1" dirty="0" smtClean="0">
                <a:solidFill>
                  <a:srgbClr val="5D0B0B"/>
                </a:solidFill>
                <a:latin typeface="Century Gothic" panose="020B0502020202020204" pitchFamily="34" charset="0"/>
              </a:rPr>
              <a:t>Artículo 12</a:t>
            </a:r>
            <a:r>
              <a:rPr lang="es-MX" sz="1400" dirty="0" smtClean="0">
                <a:solidFill>
                  <a:schemeClr val="tx1">
                    <a:lumMod val="75000"/>
                    <a:lumOff val="25000"/>
                  </a:schemeClr>
                </a:solidFill>
                <a:latin typeface="Century Gothic" panose="020B0502020202020204" pitchFamily="34" charset="0"/>
              </a:rPr>
              <a:t>. Todo servidor público deberá suscribir una </a:t>
            </a:r>
            <a:r>
              <a:rPr lang="es-MX" sz="1600" b="1" dirty="0" smtClean="0">
                <a:solidFill>
                  <a:srgbClr val="5D0B0B"/>
                </a:solidFill>
                <a:latin typeface="Century Gothic" panose="020B0502020202020204" pitchFamily="34" charset="0"/>
              </a:rPr>
              <a:t>Carta Compromiso</a:t>
            </a:r>
            <a:r>
              <a:rPr lang="es-MX" sz="1400" dirty="0" smtClean="0">
                <a:solidFill>
                  <a:schemeClr val="tx1">
                    <a:lumMod val="75000"/>
                    <a:lumOff val="25000"/>
                  </a:schemeClr>
                </a:solidFill>
                <a:latin typeface="Century Gothic" panose="020B0502020202020204" pitchFamily="34" charset="0"/>
              </a:rPr>
              <a:t>, para el desempeño de su empleo, cargo o comisión conforme a los principios y valores establecidos.</a:t>
            </a:r>
          </a:p>
          <a:p>
            <a:pPr algn="just"/>
            <a:endParaRPr lang="es-MX" sz="14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988004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3488</TotalTime>
  <Words>2347</Words>
  <Application>Microsoft Office PowerPoint</Application>
  <PresentationFormat>Personalizado</PresentationFormat>
  <Paragraphs>274</Paragraphs>
  <Slides>25</Slides>
  <Notes>2</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172</cp:revision>
  <cp:lastPrinted>2020-09-18T18:28:42Z</cp:lastPrinted>
  <dcterms:created xsi:type="dcterms:W3CDTF">2018-12-01T00:33:57Z</dcterms:created>
  <dcterms:modified xsi:type="dcterms:W3CDTF">2020-11-19T00:08:27Z</dcterms:modified>
</cp:coreProperties>
</file>