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76" r:id="rId4"/>
    <p:sldId id="277" r:id="rId5"/>
    <p:sldId id="268" r:id="rId6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140" y="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E89D1-23D6-0D40-ABE0-0AD0CBCBC461}" type="datetimeFigureOut">
              <a:rPr lang="es-ES" smtClean="0"/>
              <a:pPr/>
              <a:t>04/11/2015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AF93-6821-AE47-B6B4-222FE52E927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3830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E89D1-23D6-0D40-ABE0-0AD0CBCBC461}" type="datetimeFigureOut">
              <a:rPr lang="es-ES" smtClean="0"/>
              <a:pPr/>
              <a:t>04/11/2015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AF93-6821-AE47-B6B4-222FE52E927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5997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E89D1-23D6-0D40-ABE0-0AD0CBCBC461}" type="datetimeFigureOut">
              <a:rPr lang="es-ES" smtClean="0"/>
              <a:pPr/>
              <a:t>04/11/2015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AF93-6821-AE47-B6B4-222FE52E927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2785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E89D1-23D6-0D40-ABE0-0AD0CBCBC461}" type="datetimeFigureOut">
              <a:rPr lang="es-ES" smtClean="0"/>
              <a:pPr/>
              <a:t>04/11/2015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AF93-6821-AE47-B6B4-222FE52E927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0704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E89D1-23D6-0D40-ABE0-0AD0CBCBC461}" type="datetimeFigureOut">
              <a:rPr lang="es-ES" smtClean="0"/>
              <a:pPr/>
              <a:t>04/11/2015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AF93-6821-AE47-B6B4-222FE52E927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6212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E89D1-23D6-0D40-ABE0-0AD0CBCBC461}" type="datetimeFigureOut">
              <a:rPr lang="es-ES" smtClean="0"/>
              <a:pPr/>
              <a:t>04/11/2015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AF93-6821-AE47-B6B4-222FE52E927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5573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E89D1-23D6-0D40-ABE0-0AD0CBCBC461}" type="datetimeFigureOut">
              <a:rPr lang="es-ES" smtClean="0"/>
              <a:pPr/>
              <a:t>04/11/2015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AF93-6821-AE47-B6B4-222FE52E927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522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E89D1-23D6-0D40-ABE0-0AD0CBCBC461}" type="datetimeFigureOut">
              <a:rPr lang="es-ES" smtClean="0"/>
              <a:pPr/>
              <a:t>04/11/2015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AF93-6821-AE47-B6B4-222FE52E927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9371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E89D1-23D6-0D40-ABE0-0AD0CBCBC461}" type="datetimeFigureOut">
              <a:rPr lang="es-ES" smtClean="0"/>
              <a:pPr/>
              <a:t>04/11/2015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AF93-6821-AE47-B6B4-222FE52E927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5515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E89D1-23D6-0D40-ABE0-0AD0CBCBC461}" type="datetimeFigureOut">
              <a:rPr lang="es-ES" smtClean="0"/>
              <a:pPr/>
              <a:t>04/11/2015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AF93-6821-AE47-B6B4-222FE52E927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1776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E89D1-23D6-0D40-ABE0-0AD0CBCBC461}" type="datetimeFigureOut">
              <a:rPr lang="es-ES" smtClean="0"/>
              <a:pPr/>
              <a:t>04/11/2015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AF93-6821-AE47-B6B4-222FE52E927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2126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E89D1-23D6-0D40-ABE0-0AD0CBCBC461}" type="datetimeFigureOut">
              <a:rPr lang="es-ES" smtClean="0"/>
              <a:pPr/>
              <a:t>04/11/2015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AAF93-6821-AE47-B6B4-222FE52E927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5666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package" Target="../embeddings/Microsoft_Excel_Worksheet1.xlsx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692" y="226211"/>
            <a:ext cx="4983122" cy="2770485"/>
          </a:xfrm>
          <a:prstGeom prst="rect">
            <a:avLst/>
          </a:prstGeom>
        </p:spPr>
      </p:pic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85800" y="2733948"/>
            <a:ext cx="7772400" cy="1254414"/>
          </a:xfrm>
        </p:spPr>
        <p:txBody>
          <a:bodyPr>
            <a:noAutofit/>
          </a:bodyPr>
          <a:lstStyle/>
          <a:p>
            <a:r>
              <a:rPr lang="es-MX" sz="3600" dirty="0" smtClean="0"/>
              <a:t>PRIMER INFORME</a:t>
            </a:r>
            <a:r>
              <a:rPr lang="es-MX" sz="2800" dirty="0" smtClean="0"/>
              <a:t> </a:t>
            </a:r>
            <a:br>
              <a:rPr lang="es-MX" sz="2800" dirty="0" smtClean="0"/>
            </a:br>
            <a:r>
              <a:rPr lang="es-MX" sz="2400" dirty="0" smtClean="0"/>
              <a:t>DE LA EVALUACIÓN DEL DESEMPEÑO DE LOS SERVIDORES PÚBLICOS DEL H. AYUNTAMIENTO DE PUEBLA</a:t>
            </a:r>
            <a:endParaRPr lang="es-MX" sz="2800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371600" y="4368800"/>
            <a:ext cx="6400800" cy="1270000"/>
          </a:xfrm>
        </p:spPr>
        <p:txBody>
          <a:bodyPr>
            <a:normAutofit fontScale="85000" lnSpcReduction="20000"/>
          </a:bodyPr>
          <a:lstStyle/>
          <a:p>
            <a:r>
              <a:rPr lang="es-MX" dirty="0" smtClean="0"/>
              <a:t>RESULTADOS DE COMPETENCIAS LABORALES </a:t>
            </a:r>
          </a:p>
          <a:p>
            <a:r>
              <a:rPr lang="es-MX" dirty="0" smtClean="0"/>
              <a:t>PERIODO 2014-2015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1414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0" name="Conector recto 199"/>
          <p:cNvCxnSpPr/>
          <p:nvPr/>
        </p:nvCxnSpPr>
        <p:spPr>
          <a:xfrm>
            <a:off x="6422955" y="788446"/>
            <a:ext cx="272104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ángulo 4"/>
          <p:cNvSpPr/>
          <p:nvPr/>
        </p:nvSpPr>
        <p:spPr>
          <a:xfrm>
            <a:off x="0" y="360296"/>
            <a:ext cx="6295647" cy="64853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207151" y="390116"/>
            <a:ext cx="5764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Arial"/>
                <a:cs typeface="Arial"/>
              </a:rPr>
              <a:t>RESULTADOS GENERALES DE COMPETENCIAS LABORALES</a:t>
            </a:r>
            <a:endParaRPr lang="es-ES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3314700" y="767527"/>
            <a:ext cx="57865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b="1" dirty="0" smtClean="0">
                <a:solidFill>
                  <a:srgbClr val="1F497D"/>
                </a:solidFill>
                <a:latin typeface="Narkisim" pitchFamily="34" charset="-79"/>
                <a:cs typeface="Narkisim" pitchFamily="34" charset="-79"/>
              </a:rPr>
              <a:t>Dirección de Recursos Humanos</a:t>
            </a:r>
          </a:p>
          <a:p>
            <a:pPr algn="r"/>
            <a:r>
              <a:rPr lang="es-ES" sz="1400" b="1" dirty="0" smtClean="0">
                <a:solidFill>
                  <a:schemeClr val="accent6">
                    <a:lumMod val="75000"/>
                  </a:schemeClr>
                </a:solidFill>
                <a:latin typeface="Narkisim" pitchFamily="34" charset="-79"/>
                <a:cs typeface="Narkisim" pitchFamily="34" charset="-79"/>
              </a:rPr>
              <a:t>Departamento de Reclutamiento de Personal y Apoyo</a:t>
            </a:r>
            <a:endParaRPr lang="es-ES" sz="1400" b="1" dirty="0">
              <a:solidFill>
                <a:schemeClr val="accent6">
                  <a:lumMod val="75000"/>
                </a:schemeClr>
              </a:solidFill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07150" y="2870537"/>
            <a:ext cx="87520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 personal de confianza, con una antigüedad mínima de 6 meses, con plaza fija, inició la Evaluación del Desempeño de Competencias Laborales durante el periodo de Octubre-Diciembre de 2014.</a:t>
            </a:r>
          </a:p>
          <a:p>
            <a:pPr algn="ctr"/>
            <a:endParaRPr lang="es-ES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150" y="-279968"/>
            <a:ext cx="2455002" cy="136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81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0" name="Conector recto 199"/>
          <p:cNvCxnSpPr/>
          <p:nvPr/>
        </p:nvCxnSpPr>
        <p:spPr>
          <a:xfrm>
            <a:off x="6422955" y="788446"/>
            <a:ext cx="272104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ángulo 4"/>
          <p:cNvSpPr/>
          <p:nvPr/>
        </p:nvSpPr>
        <p:spPr>
          <a:xfrm>
            <a:off x="0" y="360296"/>
            <a:ext cx="6295647" cy="64853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207151" y="390116"/>
            <a:ext cx="5764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Arial"/>
                <a:cs typeface="Arial"/>
              </a:rPr>
              <a:t>MOTIVACIÓN Y FUNDAMENTO</a:t>
            </a:r>
            <a:endParaRPr lang="es-ES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3314700" y="767527"/>
            <a:ext cx="57865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b="1" dirty="0" smtClean="0">
                <a:solidFill>
                  <a:srgbClr val="1F497D"/>
                </a:solidFill>
                <a:latin typeface="Narkisim" pitchFamily="34" charset="-79"/>
                <a:cs typeface="Narkisim" pitchFamily="34" charset="-79"/>
              </a:rPr>
              <a:t>Dirección de Recursos Humanos</a:t>
            </a:r>
          </a:p>
          <a:p>
            <a:pPr algn="r"/>
            <a:r>
              <a:rPr lang="es-ES" sz="1400" b="1" dirty="0" smtClean="0">
                <a:solidFill>
                  <a:schemeClr val="accent6">
                    <a:lumMod val="75000"/>
                  </a:schemeClr>
                </a:solidFill>
                <a:latin typeface="Narkisim" pitchFamily="34" charset="-79"/>
                <a:cs typeface="Narkisim" pitchFamily="34" charset="-79"/>
              </a:rPr>
              <a:t>Departamento de Reclutamiento de Personal y Apoyo</a:t>
            </a:r>
            <a:endParaRPr lang="es-ES" sz="1400" b="1" dirty="0">
              <a:solidFill>
                <a:schemeClr val="accent6">
                  <a:lumMod val="75000"/>
                </a:schemeClr>
              </a:solidFill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07151" y="1625601"/>
            <a:ext cx="875200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es-E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 Evaluación del Desempeño contribuye a fortalecer una cultura de alto desempeño en el Ayuntamiento, en el marco del: </a:t>
            </a:r>
            <a:r>
              <a:rPr lang="es-E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“Eje 5 del Plan Municipal de Desarrollo “Buen Gobierno Innovador y de Resultados”.</a:t>
            </a:r>
          </a:p>
          <a:p>
            <a:pPr lvl="1" algn="just"/>
            <a:endParaRPr lang="es-ES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algn="just"/>
            <a:r>
              <a:rPr lang="es-E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PROGRAMA 29 </a:t>
            </a:r>
            <a:r>
              <a:rPr lang="es-E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“Administración eficiente de los recursos en la Administración Pública Municipal”</a:t>
            </a:r>
            <a:r>
              <a:rPr lang="es-E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lvl="1" algn="just"/>
            <a:endParaRPr lang="es-ES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algn="just"/>
            <a:r>
              <a:rPr lang="es-E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Línea de Acción: </a:t>
            </a:r>
            <a:r>
              <a:rPr lang="es-E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“Aplicar Evaluaciones del </a:t>
            </a:r>
            <a:r>
              <a:rPr lang="es-ES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s-E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esempeño laboral a personal del Ayuntamiento”.</a:t>
            </a:r>
          </a:p>
          <a:p>
            <a:pPr lvl="1" algn="just"/>
            <a:endParaRPr lang="es-ES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algn="just"/>
            <a:r>
              <a:rPr lang="es-E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 aplicación se fundamenta en el </a:t>
            </a:r>
            <a:r>
              <a:rPr lang="es-E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Artículo 29 Fracciones XI, XII y XIII</a:t>
            </a:r>
            <a:r>
              <a:rPr lang="es-E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del </a:t>
            </a:r>
            <a:r>
              <a:rPr lang="es-E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Reglamento Interior de la Secretaría de Administración</a:t>
            </a:r>
            <a:r>
              <a:rPr lang="es-E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y fortalece las certificaciones del Ayuntamiento otorgadas  por el Programa de Reconocimiento Instituciones Municipal(REFIM), y el Modelo de Equidad de Género(MEG).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150" y="-279968"/>
            <a:ext cx="2455002" cy="136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81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0" name="Conector recto 199"/>
          <p:cNvCxnSpPr/>
          <p:nvPr/>
        </p:nvCxnSpPr>
        <p:spPr>
          <a:xfrm>
            <a:off x="6422955" y="788446"/>
            <a:ext cx="272104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ángulo 4"/>
          <p:cNvSpPr/>
          <p:nvPr/>
        </p:nvSpPr>
        <p:spPr>
          <a:xfrm>
            <a:off x="0" y="360296"/>
            <a:ext cx="6295647" cy="64853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207151" y="390116"/>
            <a:ext cx="5764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Arial"/>
                <a:cs typeface="Arial"/>
              </a:rPr>
              <a:t>OBJETIVOS</a:t>
            </a:r>
            <a:endParaRPr lang="es-ES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3314700" y="767527"/>
            <a:ext cx="57865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b="1" dirty="0" smtClean="0">
                <a:solidFill>
                  <a:srgbClr val="1F497D"/>
                </a:solidFill>
                <a:latin typeface="Narkisim" pitchFamily="34" charset="-79"/>
                <a:cs typeface="Narkisim" pitchFamily="34" charset="-79"/>
              </a:rPr>
              <a:t>Dirección de Recursos Humanos</a:t>
            </a:r>
          </a:p>
          <a:p>
            <a:pPr algn="r"/>
            <a:r>
              <a:rPr lang="es-ES" sz="1400" b="1" dirty="0" smtClean="0">
                <a:solidFill>
                  <a:schemeClr val="accent6">
                    <a:lumMod val="75000"/>
                  </a:schemeClr>
                </a:solidFill>
                <a:latin typeface="Narkisim" pitchFamily="34" charset="-79"/>
                <a:cs typeface="Narkisim" pitchFamily="34" charset="-79"/>
              </a:rPr>
              <a:t>Departamento de Reclutamiento de Personal y Apoyo</a:t>
            </a:r>
            <a:endParaRPr lang="es-ES" sz="1400" b="1" dirty="0">
              <a:solidFill>
                <a:schemeClr val="accent6">
                  <a:lumMod val="75000"/>
                </a:schemeClr>
              </a:solidFill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07150" y="1225689"/>
            <a:ext cx="875200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Lograr una evaluación con calidad y sentido de apoyo al colaborador para mejorar su desempeño.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Tener en todo momento un enfoque de desarrollo de las competencias de mandos medios y administrativos-operativos.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Buscar una comunicación abierta, clara y objetiva sobre los resultados del equipo de trabajo.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Reconocer los logros y destacar aciertos de los colaboradores.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Retroalimentar al colaborador para un mejor desempeño, bajo un enfoque positivo y constructivo.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Generar acciones de mejora en los objetivos y en las competencias para fortalecer una cultura de alto desempeño del Capital </a:t>
            </a:r>
            <a:r>
              <a:rPr lang="es-E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es-E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umano en el Ayuntamiento.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150" y="-279968"/>
            <a:ext cx="2455002" cy="136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81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0" name="Conector recto 199"/>
          <p:cNvCxnSpPr/>
          <p:nvPr/>
        </p:nvCxnSpPr>
        <p:spPr>
          <a:xfrm>
            <a:off x="6422955" y="788446"/>
            <a:ext cx="272104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ángulo 4"/>
          <p:cNvSpPr/>
          <p:nvPr/>
        </p:nvSpPr>
        <p:spPr>
          <a:xfrm>
            <a:off x="0" y="360296"/>
            <a:ext cx="6295647" cy="64853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207151" y="415516"/>
            <a:ext cx="5764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Arial"/>
                <a:cs typeface="Arial"/>
              </a:rPr>
              <a:t>RESULTADOS DE EVALUACION DEL DESEMPEÑO Y PROPUESTA DE CAPACITACIÓN</a:t>
            </a:r>
            <a:endParaRPr lang="es-ES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3314700" y="767527"/>
            <a:ext cx="57865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b="1" dirty="0" smtClean="0">
                <a:solidFill>
                  <a:srgbClr val="1F497D"/>
                </a:solidFill>
                <a:latin typeface="Narkisim" pitchFamily="34" charset="-79"/>
                <a:cs typeface="Narkisim" pitchFamily="34" charset="-79"/>
              </a:rPr>
              <a:t>Dirección de Recursos Humanos</a:t>
            </a:r>
          </a:p>
          <a:p>
            <a:pPr algn="r"/>
            <a:r>
              <a:rPr lang="es-ES" sz="1400" b="1" dirty="0" smtClean="0">
                <a:solidFill>
                  <a:schemeClr val="accent6">
                    <a:lumMod val="75000"/>
                  </a:schemeClr>
                </a:solidFill>
                <a:latin typeface="Narkisim" pitchFamily="34" charset="-79"/>
                <a:cs typeface="Narkisim" pitchFamily="34" charset="-79"/>
              </a:rPr>
              <a:t>Departamento de Reclutamiento de Personal y Apoyo</a:t>
            </a:r>
            <a:endParaRPr lang="es-ES" sz="1400" b="1" dirty="0">
              <a:solidFill>
                <a:schemeClr val="accent6">
                  <a:lumMod val="75000"/>
                </a:schemeClr>
              </a:solidFill>
              <a:latin typeface="Narkisim" pitchFamily="34" charset="-79"/>
              <a:cs typeface="Narkisim" pitchFamily="34" charset="-79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150" y="-279968"/>
            <a:ext cx="2455002" cy="1364916"/>
          </a:xfrm>
          <a:prstGeom prst="rect">
            <a:avLst/>
          </a:prstGeom>
        </p:spPr>
      </p:pic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9691872"/>
              </p:ext>
            </p:extLst>
          </p:nvPr>
        </p:nvGraphicFramePr>
        <p:xfrm>
          <a:off x="207151" y="1321525"/>
          <a:ext cx="8752001" cy="509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" name="Hoja de cálculo" r:id="rId5" imgW="12011019" imgH="4714930" progId="Excel.Sheet.12">
                  <p:embed/>
                </p:oleObj>
              </mc:Choice>
              <mc:Fallback>
                <p:oleObj name="Hoja de cálculo" r:id="rId5" imgW="12011019" imgH="47149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7151" y="1321525"/>
                        <a:ext cx="8752001" cy="5095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181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</TotalTime>
  <Words>315</Words>
  <Application>Microsoft Office PowerPoint</Application>
  <PresentationFormat>Presentación en pantalla (4:3)</PresentationFormat>
  <Paragraphs>29</Paragraphs>
  <Slides>5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7" baseType="lpstr">
      <vt:lpstr>Tema de Office</vt:lpstr>
      <vt:lpstr>Hoja de cálculo</vt:lpstr>
      <vt:lpstr>PRIMER INFORME  DE LA EVALUACIÓN DEL DESEMPEÑO DE LOS SERVIDORES PÚBLICOS DEL H. AYUNTAMIENTO DE PUEBLA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marin</dc:creator>
  <cp:lastModifiedBy>usuario</cp:lastModifiedBy>
  <cp:revision>39</cp:revision>
  <dcterms:created xsi:type="dcterms:W3CDTF">2014-02-26T20:32:52Z</dcterms:created>
  <dcterms:modified xsi:type="dcterms:W3CDTF">2015-11-05T01:54:48Z</dcterms:modified>
</cp:coreProperties>
</file>